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22" r:id="rId5"/>
    <p:sldId id="317" r:id="rId6"/>
    <p:sldId id="329" r:id="rId7"/>
    <p:sldId id="256" r:id="rId8"/>
    <p:sldId id="259" r:id="rId9"/>
    <p:sldId id="260" r:id="rId10"/>
    <p:sldId id="261" r:id="rId11"/>
    <p:sldId id="323" r:id="rId12"/>
    <p:sldId id="330" r:id="rId13"/>
    <p:sldId id="324" r:id="rId14"/>
    <p:sldId id="328" r:id="rId15"/>
    <p:sldId id="327" r:id="rId16"/>
    <p:sldId id="325"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5388" autoAdjust="0"/>
  </p:normalViewPr>
  <p:slideViewPr>
    <p:cSldViewPr snapToGrid="0">
      <p:cViewPr varScale="1">
        <p:scale>
          <a:sx n="66" d="100"/>
          <a:sy n="66" d="100"/>
        </p:scale>
        <p:origin x="915" y="72"/>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BE6205E-B305-4B90-9534-3C5E99A0275E}" type="datetimeFigureOut">
              <a:rPr lang="en-US" smtClean="0"/>
              <a:t>3/21/2026</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33722F1-E430-42A1-A473-1759336AECCE}" type="datetimeFigureOut">
              <a:rPr lang="en-US" smtClean="0"/>
              <a:t>3/21/2026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74CB1-5552-D6CC-61C4-B81DB6A29566}"/>
              </a:ext>
            </a:extLst>
          </p:cNvPr>
          <p:cNvSpPr>
            <a:spLocks noGrp="1"/>
          </p:cNvSpPr>
          <p:nvPr>
            <p:ph type="dt" sz="half" idx="10"/>
          </p:nvPr>
        </p:nvSpPr>
        <p:spPr/>
        <p:txBody>
          <a:bodyPr/>
          <a:lstStyle/>
          <a:p>
            <a:fld id="{8124B81D-5B16-4E0F-B9EE-4405B367EF1D}" type="datetimeFigureOut">
              <a:rPr lang="en-US" smtClean="0"/>
              <a:t>3/21/2026</a:t>
            </a:fld>
            <a:endParaRPr lang="en-US"/>
          </a:p>
        </p:txBody>
      </p:sp>
      <p:sp>
        <p:nvSpPr>
          <p:cNvPr id="3" name="Footer Placeholder 2">
            <a:extLst>
              <a:ext uri="{FF2B5EF4-FFF2-40B4-BE49-F238E27FC236}">
                <a16:creationId xmlns:a16="http://schemas.microsoft.com/office/drawing/2014/main" id="{4C73C4EC-B933-A563-F1AE-D6433B76BB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5E302-71D5-4543-7B5C-32A6A217658C}"/>
              </a:ext>
            </a:extLst>
          </p:cNvPr>
          <p:cNvSpPr>
            <a:spLocks noGrp="1"/>
          </p:cNvSpPr>
          <p:nvPr>
            <p:ph type="sldNum" sz="quarter" idx="12"/>
          </p:nvPr>
        </p:nvSpPr>
        <p:spPr/>
        <p:txBody>
          <a:bodyPr/>
          <a:lstStyle/>
          <a:p>
            <a:fld id="{75018193-8705-4017-8BC7-E07DE2497F8F}" type="slidenum">
              <a:rPr lang="en-US" smtClean="0"/>
              <a:t>‹#›</a:t>
            </a:fld>
            <a:endParaRPr lang="en-US"/>
          </a:p>
        </p:txBody>
      </p:sp>
    </p:spTree>
    <p:extLst>
      <p:ext uri="{BB962C8B-B14F-4D97-AF65-F5344CB8AC3E}">
        <p14:creationId xmlns:p14="http://schemas.microsoft.com/office/powerpoint/2010/main" val="15803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 id="214748369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752007" y="341719"/>
            <a:ext cx="11653667" cy="2637151"/>
          </a:xfrm>
        </p:spPr>
        <p:txBody>
          <a:bodyPr/>
          <a:lstStyle/>
          <a:p>
            <a:pPr algn="ctr"/>
            <a:r>
              <a:rPr lang="en-US" b="1" i="1" dirty="0">
                <a:effectLst>
                  <a:outerShdw blurRad="38100" dist="38100" dir="2700000" algn="tl">
                    <a:srgbClr val="000000">
                      <a:alpha val="43137"/>
                    </a:srgbClr>
                  </a:outerShdw>
                </a:effectLst>
              </a:rPr>
              <a:t>Vices or Virtues?</a:t>
            </a: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“The War for Your Will”</a:t>
            </a:r>
          </a:p>
        </p:txBody>
      </p:sp>
      <p:sp>
        <p:nvSpPr>
          <p:cNvPr id="3" name="TextBox 2">
            <a:extLst>
              <a:ext uri="{FF2B5EF4-FFF2-40B4-BE49-F238E27FC236}">
                <a16:creationId xmlns:a16="http://schemas.microsoft.com/office/drawing/2014/main" id="{4EE2BEBE-7062-E006-3927-2A7D1DE89AB6}"/>
              </a:ext>
            </a:extLst>
          </p:cNvPr>
          <p:cNvSpPr txBox="1"/>
          <p:nvPr/>
        </p:nvSpPr>
        <p:spPr>
          <a:xfrm>
            <a:off x="3318235" y="5250731"/>
            <a:ext cx="7494309"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Galatians 5:16-21 (ESV)</a:t>
            </a:r>
          </a:p>
        </p:txBody>
      </p:sp>
      <p:cxnSp>
        <p:nvCxnSpPr>
          <p:cNvPr id="5" name="Straight Connector 4">
            <a:extLst>
              <a:ext uri="{FF2B5EF4-FFF2-40B4-BE49-F238E27FC236}">
                <a16:creationId xmlns:a16="http://schemas.microsoft.com/office/drawing/2014/main" id="{B1651D25-5C96-18BD-B20D-375B2A1F4C2F}"/>
              </a:ext>
            </a:extLst>
          </p:cNvPr>
          <p:cNvCxnSpPr/>
          <p:nvPr/>
        </p:nvCxnSpPr>
        <p:spPr>
          <a:xfrm>
            <a:off x="2356701" y="3968685"/>
            <a:ext cx="890833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F9EDE-44DD-A993-5602-AECEAD612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B3A6E-8431-2FBA-EECA-F2E18FB957E6}"/>
              </a:ext>
            </a:extLst>
          </p:cNvPr>
          <p:cNvSpPr>
            <a:spLocks noGrp="1"/>
          </p:cNvSpPr>
          <p:nvPr>
            <p:ph type="title"/>
          </p:nvPr>
        </p:nvSpPr>
        <p:spPr>
          <a:xfrm>
            <a:off x="1038030" y="2604738"/>
            <a:ext cx="10115939" cy="2681549"/>
          </a:xfrm>
        </p:spPr>
        <p:txBody>
          <a:bodyPr>
            <a:normAutofit fontScale="90000"/>
          </a:bodyPr>
          <a:lstStyle/>
          <a:p>
            <a:r>
              <a:rPr lang="en-US" sz="6000" dirty="0">
                <a:effectLst>
                  <a:outerShdw blurRad="38100" dist="38100" dir="2700000" algn="tl">
                    <a:srgbClr val="000000">
                      <a:alpha val="43137"/>
                    </a:srgbClr>
                  </a:outerShdw>
                </a:effectLst>
              </a:rPr>
              <a:t>3. </a:t>
            </a:r>
            <a:r>
              <a:rPr lang="en-US" sz="6000" b="1" dirty="0">
                <a:effectLst>
                  <a:outerShdw blurRad="38100" dist="38100" dir="2700000" algn="tl">
                    <a:srgbClr val="000000">
                      <a:alpha val="43137"/>
                    </a:srgbClr>
                  </a:outerShdw>
                </a:effectLst>
              </a:rPr>
              <a:t>THE </a:t>
            </a:r>
            <a:r>
              <a:rPr lang="en-US" sz="6000" b="1" u="sng" dirty="0">
                <a:effectLst>
                  <a:outerShdw blurRad="38100" dist="38100" dir="2700000" algn="tl">
                    <a:srgbClr val="000000">
                      <a:alpha val="43137"/>
                    </a:srgbClr>
                  </a:outerShdw>
                </a:effectLst>
              </a:rPr>
              <a:t>CORRUPTION</a:t>
            </a:r>
            <a:r>
              <a:rPr lang="en-US" sz="6000" b="1"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 </a:t>
            </a:r>
            <a:br>
              <a:rPr lang="en-US" sz="6000" dirty="0">
                <a:effectLst>
                  <a:outerShdw blurRad="38100" dist="38100" dir="2700000" algn="tl">
                    <a:srgbClr val="000000">
                      <a:alpha val="43137"/>
                    </a:srgbClr>
                  </a:outerShdw>
                </a:effectLst>
              </a:rPr>
            </a:br>
            <a:br>
              <a:rPr lang="en-US" sz="6000" dirty="0">
                <a:effectLst>
                  <a:outerShdw blurRad="38100" dist="38100" dir="2700000" algn="tl">
                    <a:srgbClr val="000000">
                      <a:alpha val="43137"/>
                    </a:srgbClr>
                  </a:outerShdw>
                </a:effectLst>
              </a:rPr>
            </a:br>
            <a:r>
              <a:rPr lang="en-US" sz="6000" i="1" dirty="0">
                <a:effectLst>
                  <a:outerShdw blurRad="38100" dist="38100" dir="2700000" algn="tl">
                    <a:srgbClr val="000000">
                      <a:alpha val="43137"/>
                    </a:srgbClr>
                  </a:outerShdw>
                </a:effectLst>
              </a:rPr>
              <a:t>Works of the Flesh</a:t>
            </a:r>
            <a:br>
              <a:rPr lang="en-US" sz="6000" i="1" dirty="0">
                <a:effectLst>
                  <a:outerShdw blurRad="38100" dist="38100" dir="2700000" algn="tl">
                    <a:srgbClr val="000000">
                      <a:alpha val="43137"/>
                    </a:srgbClr>
                  </a:outerShdw>
                </a:effectLst>
              </a:rPr>
            </a:br>
            <a:br>
              <a:rPr lang="en-US" sz="6000" i="1" dirty="0">
                <a:effectLst>
                  <a:outerShdw blurRad="38100" dist="38100" dir="2700000" algn="tl">
                    <a:srgbClr val="000000">
                      <a:alpha val="43137"/>
                    </a:srgbClr>
                  </a:outerShdw>
                </a:effectLst>
              </a:rPr>
            </a:br>
            <a:r>
              <a:rPr lang="en-US" sz="6000" i="1"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(19-21)</a:t>
            </a:r>
            <a:endParaRPr lang="en-ZA"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330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A2B9-7347-0F4D-5446-350A83B6AE8A}"/>
              </a:ext>
            </a:extLst>
          </p:cNvPr>
          <p:cNvSpPr>
            <a:spLocks noGrp="1"/>
          </p:cNvSpPr>
          <p:nvPr>
            <p:ph type="title"/>
          </p:nvPr>
        </p:nvSpPr>
        <p:spPr>
          <a:xfrm>
            <a:off x="1402456" y="1604911"/>
            <a:ext cx="10418756" cy="5719716"/>
          </a:xfrm>
        </p:spPr>
        <p:txBody>
          <a:bodyPr>
            <a:normAutofit fontScale="90000"/>
          </a:bodyPr>
          <a:lstStyle/>
          <a:p>
            <a:r>
              <a:rPr lang="en-US" sz="4400" b="1" dirty="0">
                <a:solidFill>
                  <a:srgbClr val="FFFF00"/>
                </a:solidFill>
                <a:effectLst>
                  <a:outerShdw blurRad="38100" dist="38100" dir="2700000" algn="tl">
                    <a:srgbClr val="000000">
                      <a:alpha val="43137"/>
                    </a:srgbClr>
                  </a:outerShdw>
                </a:effectLst>
              </a:rPr>
              <a:t>19</a:t>
            </a:r>
            <a:r>
              <a:rPr lang="en-US" sz="4400" dirty="0">
                <a:effectLst>
                  <a:outerShdw blurRad="38100" dist="38100" dir="2700000" algn="tl">
                    <a:srgbClr val="000000">
                      <a:alpha val="43137"/>
                    </a:srgbClr>
                  </a:outerShdw>
                </a:effectLst>
              </a:rPr>
              <a:t> Now the works of the flesh are evident: sexual immorality, impurity, sensuality, </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r>
              <a:rPr lang="en-US" sz="4400" b="1" dirty="0">
                <a:solidFill>
                  <a:srgbClr val="FFFF00"/>
                </a:solidFill>
                <a:effectLst>
                  <a:outerShdw blurRad="38100" dist="38100" dir="2700000" algn="tl">
                    <a:srgbClr val="000000">
                      <a:alpha val="43137"/>
                    </a:srgbClr>
                  </a:outerShdw>
                </a:effectLst>
              </a:rPr>
              <a:t>20</a:t>
            </a:r>
            <a:r>
              <a:rPr lang="en-US" sz="4400" dirty="0">
                <a:effectLst>
                  <a:outerShdw blurRad="38100" dist="38100" dir="2700000" algn="tl">
                    <a:srgbClr val="000000">
                      <a:alpha val="43137"/>
                    </a:srgbClr>
                  </a:outerShdw>
                </a:effectLst>
              </a:rPr>
              <a:t> idolatry, sorcery, enmity, strife, jealousy, fits of anger, rivalries, dissensions, divisions, </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r>
              <a:rPr lang="en-US" sz="4400" b="1" dirty="0">
                <a:solidFill>
                  <a:srgbClr val="FFFF00"/>
                </a:solidFill>
                <a:effectLst>
                  <a:outerShdw blurRad="38100" dist="38100" dir="2700000" algn="tl">
                    <a:srgbClr val="000000">
                      <a:alpha val="43137"/>
                    </a:srgbClr>
                  </a:outerShdw>
                </a:effectLst>
              </a:rPr>
              <a:t>21</a:t>
            </a:r>
            <a:r>
              <a:rPr lang="en-US" sz="4400" b="1" dirty="0">
                <a:effectLst>
                  <a:outerShdw blurRad="38100" dist="38100" dir="2700000" algn="tl">
                    <a:srgbClr val="000000">
                      <a:alpha val="43137"/>
                    </a:srgbClr>
                  </a:outerShdw>
                </a:effectLst>
              </a:rPr>
              <a:t> </a:t>
            </a:r>
            <a:r>
              <a:rPr lang="en-US" sz="4400" dirty="0">
                <a:effectLst>
                  <a:outerShdw blurRad="38100" dist="38100" dir="2700000" algn="tl">
                    <a:srgbClr val="000000">
                      <a:alpha val="43137"/>
                    </a:srgbClr>
                  </a:outerShdw>
                </a:effectLst>
              </a:rPr>
              <a:t>envy, drunkenness, orgies, and things like these. I warn you, as I warned you before, that those who do such things will not inherit the kingdom of God. </a:t>
            </a:r>
            <a:br>
              <a:rPr lang="en-US" dirty="0"/>
            </a:br>
            <a:endParaRPr lang="en-US" dirty="0"/>
          </a:p>
        </p:txBody>
      </p:sp>
    </p:spTree>
    <p:extLst>
      <p:ext uri="{BB962C8B-B14F-4D97-AF65-F5344CB8AC3E}">
        <p14:creationId xmlns:p14="http://schemas.microsoft.com/office/powerpoint/2010/main" val="258789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03F5EC-86D4-817C-AAA9-52E04DC0A9DA}"/>
              </a:ext>
            </a:extLst>
          </p:cNvPr>
          <p:cNvPicPr>
            <a:picLocks noChangeAspect="1"/>
          </p:cNvPicPr>
          <p:nvPr/>
        </p:nvPicPr>
        <p:blipFill>
          <a:blip r:embed="rId2"/>
          <a:stretch>
            <a:fillRect/>
          </a:stretch>
        </p:blipFill>
        <p:spPr>
          <a:xfrm>
            <a:off x="2961783" y="68263"/>
            <a:ext cx="6250971" cy="6721475"/>
          </a:xfrm>
          <a:prstGeom prst="rect">
            <a:avLst/>
          </a:prstGeom>
          <a:noFill/>
        </p:spPr>
      </p:pic>
    </p:spTree>
    <p:extLst>
      <p:ext uri="{BB962C8B-B14F-4D97-AF65-F5344CB8AC3E}">
        <p14:creationId xmlns:p14="http://schemas.microsoft.com/office/powerpoint/2010/main" val="314441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04629-4898-FE02-ACED-F094316D3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BFB49-11A5-E14B-5D45-0518B8F9CA41}"/>
              </a:ext>
            </a:extLst>
          </p:cNvPr>
          <p:cNvSpPr>
            <a:spLocks noGrp="1"/>
          </p:cNvSpPr>
          <p:nvPr>
            <p:ph type="title"/>
          </p:nvPr>
        </p:nvSpPr>
        <p:spPr>
          <a:xfrm>
            <a:off x="686019" y="2971798"/>
            <a:ext cx="11653667" cy="2637151"/>
          </a:xfrm>
        </p:spPr>
        <p:txBody>
          <a:bodyPr>
            <a:normAutofit fontScale="90000"/>
          </a:bodyPr>
          <a:lstStyle/>
          <a:p>
            <a:pPr algn="ctr"/>
            <a:r>
              <a:rPr lang="en-US" b="1" i="1" dirty="0">
                <a:effectLst>
                  <a:outerShdw blurRad="38100" dist="38100" dir="2700000" algn="tl">
                    <a:srgbClr val="000000">
                      <a:alpha val="43137"/>
                    </a:srgbClr>
                  </a:outerShdw>
                </a:effectLst>
              </a:rPr>
              <a:t>THE WEEK AFTER EASTER:</a:t>
            </a: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The Fruit of the Spirit…</a:t>
            </a: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It’s more than you think!</a:t>
            </a:r>
          </a:p>
        </p:txBody>
      </p:sp>
      <p:cxnSp>
        <p:nvCxnSpPr>
          <p:cNvPr id="5" name="Straight Connector 4">
            <a:extLst>
              <a:ext uri="{FF2B5EF4-FFF2-40B4-BE49-F238E27FC236}">
                <a16:creationId xmlns:a16="http://schemas.microsoft.com/office/drawing/2014/main" id="{F0C609C5-7535-BED8-9C6E-3187EBE1EFDE}"/>
              </a:ext>
            </a:extLst>
          </p:cNvPr>
          <p:cNvCxnSpPr/>
          <p:nvPr/>
        </p:nvCxnSpPr>
        <p:spPr>
          <a:xfrm>
            <a:off x="2058687" y="4062953"/>
            <a:ext cx="890833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733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0" y="1907155"/>
            <a:ext cx="10115939" cy="2681549"/>
          </a:xfrm>
        </p:spPr>
        <p:txBody>
          <a:bodyPr>
            <a:normAutofit/>
          </a:bodyPr>
          <a:lstStyle/>
          <a:p>
            <a:r>
              <a:rPr lang="en-US" sz="6000" dirty="0">
                <a:effectLst>
                  <a:outerShdw blurRad="38100" dist="38100" dir="2700000" algn="tl">
                    <a:srgbClr val="000000">
                      <a:alpha val="43137"/>
                    </a:srgbClr>
                  </a:outerShdw>
                </a:effectLst>
              </a:rPr>
              <a:t>1. </a:t>
            </a:r>
            <a:r>
              <a:rPr lang="en-US" sz="6000" b="1" dirty="0">
                <a:effectLst>
                  <a:outerShdw blurRad="38100" dist="38100" dir="2700000" algn="tl">
                    <a:srgbClr val="000000">
                      <a:alpha val="43137"/>
                    </a:srgbClr>
                  </a:outerShdw>
                </a:effectLst>
              </a:rPr>
              <a:t>THE </a:t>
            </a:r>
            <a:r>
              <a:rPr lang="en-US" sz="6000" b="1" u="sng" dirty="0">
                <a:effectLst>
                  <a:outerShdw blurRad="38100" dist="38100" dir="2700000" algn="tl">
                    <a:srgbClr val="000000">
                      <a:alpha val="43137"/>
                    </a:srgbClr>
                  </a:outerShdw>
                </a:effectLst>
              </a:rPr>
              <a:t>COMMAND</a:t>
            </a:r>
            <a:r>
              <a:rPr lang="en-US" sz="6000" b="1"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 </a:t>
            </a:r>
            <a:br>
              <a:rPr lang="en-US" sz="6000" dirty="0">
                <a:effectLst>
                  <a:outerShdw blurRad="38100" dist="38100" dir="2700000" algn="tl">
                    <a:srgbClr val="000000">
                      <a:alpha val="43137"/>
                    </a:srgbClr>
                  </a:outerShdw>
                </a:effectLst>
              </a:rPr>
            </a:br>
            <a:br>
              <a:rPr lang="en-US" sz="6000" dirty="0">
                <a:effectLst>
                  <a:outerShdw blurRad="38100" dist="38100" dir="2700000" algn="tl">
                    <a:srgbClr val="000000">
                      <a:alpha val="43137"/>
                    </a:srgbClr>
                  </a:outerShdw>
                </a:effectLst>
              </a:rPr>
            </a:br>
            <a:r>
              <a:rPr lang="en-US" sz="6000" i="1" dirty="0">
                <a:effectLst>
                  <a:outerShdw blurRad="38100" dist="38100" dir="2700000" algn="tl">
                    <a:srgbClr val="000000">
                      <a:alpha val="43137"/>
                    </a:srgbClr>
                  </a:outerShdw>
                </a:effectLst>
              </a:rPr>
              <a:t>Walk by the Spirit </a:t>
            </a:r>
            <a:r>
              <a:rPr lang="en-US" sz="6000" dirty="0">
                <a:effectLst>
                  <a:outerShdw blurRad="38100" dist="38100" dir="2700000" algn="tl">
                    <a:srgbClr val="000000">
                      <a:alpha val="43137"/>
                    </a:srgbClr>
                  </a:outerShdw>
                </a:effectLst>
              </a:rPr>
              <a:t>(16)</a:t>
            </a:r>
            <a:endParaRPr lang="en-ZA"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133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C8EEC-B759-CB45-7229-C7C62E1F1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C543-B7FF-E174-35EB-BA7709AB3ECE}"/>
              </a:ext>
            </a:extLst>
          </p:cNvPr>
          <p:cNvSpPr>
            <a:spLocks noGrp="1"/>
          </p:cNvSpPr>
          <p:nvPr>
            <p:ph type="title"/>
          </p:nvPr>
        </p:nvSpPr>
        <p:spPr>
          <a:xfrm>
            <a:off x="1572138" y="2243578"/>
            <a:ext cx="10418756" cy="3506771"/>
          </a:xfrm>
        </p:spPr>
        <p:txBody>
          <a:bodyPr>
            <a:noAutofit/>
          </a:bodyPr>
          <a:lstStyle/>
          <a:p>
            <a:r>
              <a:rPr lang="en-US" sz="5400" b="1" dirty="0">
                <a:solidFill>
                  <a:srgbClr val="FFFF00"/>
                </a:solidFill>
                <a:latin typeface="Georgia" panose="02040502050405020303" pitchFamily="18" charset="0"/>
              </a:rPr>
              <a:t>16</a:t>
            </a:r>
            <a:r>
              <a:rPr lang="en-US" sz="5400" dirty="0">
                <a:solidFill>
                  <a:srgbClr val="FFFF00"/>
                </a:solidFill>
                <a:latin typeface="Georgia" panose="02040502050405020303" pitchFamily="18" charset="0"/>
              </a:rPr>
              <a:t> </a:t>
            </a:r>
            <a:r>
              <a:rPr lang="en-US" sz="5400" dirty="0">
                <a:latin typeface="Georgia" panose="02040502050405020303" pitchFamily="18" charset="0"/>
              </a:rPr>
              <a:t>But I say, walk (live) by the Spirit, and you will not gratify (carry out) the desires (lust) of the flesh. </a:t>
            </a:r>
            <a:br>
              <a:rPr lang="en-US" sz="5400" dirty="0">
                <a:latin typeface="Georgia" panose="02040502050405020303" pitchFamily="18" charset="0"/>
              </a:rPr>
            </a:br>
            <a:br>
              <a:rPr lang="en-US" sz="5400" dirty="0">
                <a:latin typeface="Georgia" panose="02040502050405020303" pitchFamily="18" charset="0"/>
              </a:rPr>
            </a:br>
            <a:r>
              <a:rPr lang="en-US" sz="4800" b="1" u="sng" dirty="0">
                <a:solidFill>
                  <a:srgbClr val="FFFF00"/>
                </a:solidFill>
                <a:latin typeface="Georgia" panose="02040502050405020303" pitchFamily="18" charset="0"/>
              </a:rPr>
              <a:t>Walk</a:t>
            </a:r>
            <a:r>
              <a:rPr lang="en-US" sz="4800" dirty="0">
                <a:latin typeface="Georgia" panose="02040502050405020303" pitchFamily="18" charset="0"/>
              </a:rPr>
              <a:t>… </a:t>
            </a:r>
            <a:r>
              <a:rPr lang="en-US" sz="4800" b="1" u="sng" dirty="0">
                <a:solidFill>
                  <a:srgbClr val="FFFF00"/>
                </a:solidFill>
                <a:latin typeface="Georgia" panose="02040502050405020303" pitchFamily="18" charset="0"/>
              </a:rPr>
              <a:t>gratify</a:t>
            </a:r>
            <a:r>
              <a:rPr lang="en-US" sz="4800" dirty="0">
                <a:latin typeface="Georgia" panose="02040502050405020303" pitchFamily="18" charset="0"/>
              </a:rPr>
              <a:t>… </a:t>
            </a:r>
            <a:r>
              <a:rPr lang="en-US" sz="4800" b="1" u="sng" dirty="0">
                <a:solidFill>
                  <a:srgbClr val="FFFF00"/>
                </a:solidFill>
                <a:latin typeface="Georgia" panose="02040502050405020303" pitchFamily="18" charset="0"/>
              </a:rPr>
              <a:t>desires</a:t>
            </a:r>
            <a:r>
              <a:rPr lang="en-US" sz="4800" dirty="0">
                <a:latin typeface="Georgia" panose="02040502050405020303" pitchFamily="18" charset="0"/>
              </a:rPr>
              <a:t>… </a:t>
            </a:r>
            <a:r>
              <a:rPr lang="en-US" sz="4800" b="1" u="sng" dirty="0">
                <a:solidFill>
                  <a:srgbClr val="FFFF00"/>
                </a:solidFill>
                <a:latin typeface="Georgia" panose="02040502050405020303" pitchFamily="18" charset="0"/>
              </a:rPr>
              <a:t>flesh</a:t>
            </a:r>
          </a:p>
        </p:txBody>
      </p:sp>
    </p:spTree>
    <p:extLst>
      <p:ext uri="{BB962C8B-B14F-4D97-AF65-F5344CB8AC3E}">
        <p14:creationId xmlns:p14="http://schemas.microsoft.com/office/powerpoint/2010/main" val="282005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A4CB41-3616-67CB-0B62-8E32AD8350E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AC10DA6-EAA3-5776-D706-DD4C19761111}"/>
              </a:ext>
            </a:extLst>
          </p:cNvPr>
          <p:cNvSpPr txBox="1"/>
          <p:nvPr/>
        </p:nvSpPr>
        <p:spPr>
          <a:xfrm>
            <a:off x="301658" y="216816"/>
            <a:ext cx="4996206" cy="1862048"/>
          </a:xfrm>
          <a:prstGeom prst="rect">
            <a:avLst/>
          </a:prstGeom>
          <a:noFill/>
        </p:spPr>
        <p:txBody>
          <a:bodyPr wrap="square" rtlCol="0">
            <a:spAutoFit/>
          </a:bodyPr>
          <a:lstStyle/>
          <a:p>
            <a:r>
              <a:rPr lang="en-US" sz="11500" dirty="0">
                <a:solidFill>
                  <a:srgbClr val="FFFF00"/>
                </a:solidFill>
                <a:effectLst>
                  <a:outerShdw blurRad="38100" dist="38100" dir="2700000" algn="tl">
                    <a:srgbClr val="000000">
                      <a:alpha val="43137"/>
                    </a:srgbClr>
                  </a:outerShdw>
                </a:effectLst>
                <a:latin typeface="Georgia" panose="02040502050405020303" pitchFamily="18" charset="0"/>
              </a:rPr>
              <a:t>Walk</a:t>
            </a:r>
          </a:p>
        </p:txBody>
      </p:sp>
    </p:spTree>
    <p:extLst>
      <p:ext uri="{BB962C8B-B14F-4D97-AF65-F5344CB8AC3E}">
        <p14:creationId xmlns:p14="http://schemas.microsoft.com/office/powerpoint/2010/main" val="124553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0A5251-4969-50E2-5C39-6E0C88F505E4}"/>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EDE289D-F9D9-0C9E-A679-CF876F06B3C2}"/>
              </a:ext>
            </a:extLst>
          </p:cNvPr>
          <p:cNvSpPr txBox="1"/>
          <p:nvPr/>
        </p:nvSpPr>
        <p:spPr>
          <a:xfrm>
            <a:off x="216817" y="301658"/>
            <a:ext cx="4986779" cy="1862048"/>
          </a:xfrm>
          <a:prstGeom prst="rect">
            <a:avLst/>
          </a:prstGeom>
          <a:noFill/>
        </p:spPr>
        <p:txBody>
          <a:bodyPr wrap="square" rtlCol="0">
            <a:spAutoFit/>
          </a:bodyPr>
          <a:lstStyle/>
          <a:p>
            <a:r>
              <a:rPr lang="en-US" sz="11500" dirty="0">
                <a:solidFill>
                  <a:srgbClr val="FFFF00"/>
                </a:solidFill>
                <a:latin typeface="Georgia" panose="02040502050405020303" pitchFamily="18" charset="0"/>
              </a:rPr>
              <a:t>Gratify</a:t>
            </a:r>
          </a:p>
        </p:txBody>
      </p:sp>
    </p:spTree>
    <p:extLst>
      <p:ext uri="{BB962C8B-B14F-4D97-AF65-F5344CB8AC3E}">
        <p14:creationId xmlns:p14="http://schemas.microsoft.com/office/powerpoint/2010/main" val="221312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8467C-AAB6-2265-27CB-36FC6D3CAC4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41E9FA9-3305-729E-CD34-993EB43C11F0}"/>
              </a:ext>
            </a:extLst>
          </p:cNvPr>
          <p:cNvSpPr txBox="1"/>
          <p:nvPr/>
        </p:nvSpPr>
        <p:spPr>
          <a:xfrm>
            <a:off x="329937" y="433633"/>
            <a:ext cx="5090475" cy="1862048"/>
          </a:xfrm>
          <a:prstGeom prst="rect">
            <a:avLst/>
          </a:prstGeom>
          <a:noFill/>
        </p:spPr>
        <p:txBody>
          <a:bodyPr wrap="square" rtlCol="0">
            <a:spAutoFit/>
          </a:bodyPr>
          <a:lstStyle/>
          <a:p>
            <a:r>
              <a:rPr lang="en-US" sz="11500" dirty="0">
                <a:solidFill>
                  <a:srgbClr val="FFFF00"/>
                </a:solidFill>
                <a:effectLst>
                  <a:outerShdw blurRad="38100" dist="38100" dir="2700000" algn="tl">
                    <a:srgbClr val="000000">
                      <a:alpha val="43137"/>
                    </a:srgbClr>
                  </a:outerShdw>
                </a:effectLst>
                <a:latin typeface="Georgia" panose="02040502050405020303" pitchFamily="18" charset="0"/>
              </a:rPr>
              <a:t>Desires</a:t>
            </a:r>
          </a:p>
        </p:txBody>
      </p:sp>
    </p:spTree>
    <p:extLst>
      <p:ext uri="{BB962C8B-B14F-4D97-AF65-F5344CB8AC3E}">
        <p14:creationId xmlns:p14="http://schemas.microsoft.com/office/powerpoint/2010/main" val="180140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E73DB9-E46F-BD10-4855-391B3FA03A3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6CCD03C-9D14-237A-3592-EC3AB19D37B6}"/>
              </a:ext>
            </a:extLst>
          </p:cNvPr>
          <p:cNvSpPr txBox="1"/>
          <p:nvPr/>
        </p:nvSpPr>
        <p:spPr>
          <a:xfrm>
            <a:off x="669302" y="565608"/>
            <a:ext cx="4864231" cy="1862048"/>
          </a:xfrm>
          <a:prstGeom prst="rect">
            <a:avLst/>
          </a:prstGeom>
          <a:noFill/>
        </p:spPr>
        <p:txBody>
          <a:bodyPr wrap="square" rtlCol="0">
            <a:spAutoFit/>
          </a:bodyPr>
          <a:lstStyle/>
          <a:p>
            <a:r>
              <a:rPr lang="en-US" sz="11500" dirty="0">
                <a:solidFill>
                  <a:srgbClr val="FFFF00"/>
                </a:solidFill>
                <a:effectLst>
                  <a:outerShdw blurRad="38100" dist="38100" dir="2700000" algn="tl">
                    <a:srgbClr val="000000">
                      <a:alpha val="43137"/>
                    </a:srgbClr>
                  </a:outerShdw>
                </a:effectLst>
                <a:latin typeface="Georgia" panose="02040502050405020303" pitchFamily="18" charset="0"/>
              </a:rPr>
              <a:t>Flesh</a:t>
            </a:r>
          </a:p>
        </p:txBody>
      </p:sp>
    </p:spTree>
    <p:extLst>
      <p:ext uri="{BB962C8B-B14F-4D97-AF65-F5344CB8AC3E}">
        <p14:creationId xmlns:p14="http://schemas.microsoft.com/office/powerpoint/2010/main" val="218909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949B-10C9-8685-D092-D57BB70C8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271CB-B4F2-7455-462C-DD615A07A755}"/>
              </a:ext>
            </a:extLst>
          </p:cNvPr>
          <p:cNvSpPr>
            <a:spLocks noGrp="1"/>
          </p:cNvSpPr>
          <p:nvPr>
            <p:ph type="title"/>
          </p:nvPr>
        </p:nvSpPr>
        <p:spPr>
          <a:xfrm>
            <a:off x="1038030" y="2604738"/>
            <a:ext cx="10115939" cy="2681549"/>
          </a:xfrm>
        </p:spPr>
        <p:txBody>
          <a:bodyPr>
            <a:normAutofit fontScale="90000"/>
          </a:bodyPr>
          <a:lstStyle/>
          <a:p>
            <a:r>
              <a:rPr lang="en-US" sz="6000" dirty="0">
                <a:effectLst>
                  <a:outerShdw blurRad="38100" dist="38100" dir="2700000" algn="tl">
                    <a:srgbClr val="000000">
                      <a:alpha val="43137"/>
                    </a:srgbClr>
                  </a:outerShdw>
                </a:effectLst>
              </a:rPr>
              <a:t>2. </a:t>
            </a:r>
            <a:r>
              <a:rPr lang="en-US" sz="6000" b="1" dirty="0">
                <a:effectLst>
                  <a:outerShdw blurRad="38100" dist="38100" dir="2700000" algn="tl">
                    <a:srgbClr val="000000">
                      <a:alpha val="43137"/>
                    </a:srgbClr>
                  </a:outerShdw>
                </a:effectLst>
              </a:rPr>
              <a:t>THE </a:t>
            </a:r>
            <a:r>
              <a:rPr lang="en-US" sz="6000" b="1" u="sng" dirty="0">
                <a:effectLst>
                  <a:outerShdw blurRad="38100" dist="38100" dir="2700000" algn="tl">
                    <a:srgbClr val="000000">
                      <a:alpha val="43137"/>
                    </a:srgbClr>
                  </a:outerShdw>
                </a:effectLst>
              </a:rPr>
              <a:t>CONFLICT</a:t>
            </a:r>
            <a:r>
              <a:rPr lang="en-US" sz="6000" b="1"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 </a:t>
            </a:r>
            <a:br>
              <a:rPr lang="en-US" sz="6000" dirty="0">
                <a:effectLst>
                  <a:outerShdw blurRad="38100" dist="38100" dir="2700000" algn="tl">
                    <a:srgbClr val="000000">
                      <a:alpha val="43137"/>
                    </a:srgbClr>
                  </a:outerShdw>
                </a:effectLst>
              </a:rPr>
            </a:br>
            <a:br>
              <a:rPr lang="en-US" sz="6000" dirty="0">
                <a:effectLst>
                  <a:outerShdw blurRad="38100" dist="38100" dir="2700000" algn="tl">
                    <a:srgbClr val="000000">
                      <a:alpha val="43137"/>
                    </a:srgbClr>
                  </a:outerShdw>
                </a:effectLst>
              </a:rPr>
            </a:br>
            <a:r>
              <a:rPr lang="en-US" sz="6000" i="1" dirty="0">
                <a:effectLst>
                  <a:outerShdw blurRad="38100" dist="38100" dir="2700000" algn="tl">
                    <a:srgbClr val="000000">
                      <a:alpha val="43137"/>
                    </a:srgbClr>
                  </a:outerShdw>
                </a:effectLst>
              </a:rPr>
              <a:t>Waging war against the Spirit</a:t>
            </a:r>
            <a:br>
              <a:rPr lang="en-US" sz="6000" i="1" dirty="0">
                <a:effectLst>
                  <a:outerShdw blurRad="38100" dist="38100" dir="2700000" algn="tl">
                    <a:srgbClr val="000000">
                      <a:alpha val="43137"/>
                    </a:srgbClr>
                  </a:outerShdw>
                </a:effectLst>
              </a:rPr>
            </a:br>
            <a:br>
              <a:rPr lang="en-US" sz="6000" i="1" dirty="0">
                <a:effectLst>
                  <a:outerShdw blurRad="38100" dist="38100" dir="2700000" algn="tl">
                    <a:srgbClr val="000000">
                      <a:alpha val="43137"/>
                    </a:srgbClr>
                  </a:outerShdw>
                </a:effectLst>
              </a:rPr>
            </a:br>
            <a:r>
              <a:rPr lang="en-US" sz="6000" i="1"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(17-18)</a:t>
            </a:r>
            <a:endParaRPr lang="en-ZA"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108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26179-7994-CEC1-0433-585799C99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0E47C-B789-40A0-DDF5-AE2D2FE94684}"/>
              </a:ext>
            </a:extLst>
          </p:cNvPr>
          <p:cNvSpPr>
            <a:spLocks noGrp="1"/>
          </p:cNvSpPr>
          <p:nvPr>
            <p:ph type="title"/>
          </p:nvPr>
        </p:nvSpPr>
        <p:spPr>
          <a:xfrm>
            <a:off x="1336469" y="285158"/>
            <a:ext cx="10418756" cy="5719716"/>
          </a:xfrm>
        </p:spPr>
        <p:txBody>
          <a:bodyPr>
            <a:noAutofit/>
          </a:bodyPr>
          <a:lstStyle/>
          <a:p>
            <a:r>
              <a:rPr lang="en-US" sz="4400" b="1" dirty="0">
                <a:solidFill>
                  <a:srgbClr val="FFFF00"/>
                </a:solidFill>
                <a:latin typeface="Georgia" panose="02040502050405020303" pitchFamily="18" charset="0"/>
              </a:rPr>
              <a:t>17</a:t>
            </a:r>
            <a:r>
              <a:rPr lang="en-US" sz="4400" dirty="0">
                <a:latin typeface="Georgia" panose="02040502050405020303" pitchFamily="18" charset="0"/>
              </a:rPr>
              <a:t> For the desires of the flesh are against the Spirit, and the desires of the Spirit are against the flesh, for these are opposed to each other, to keep you from doing the things you want to do. </a:t>
            </a:r>
            <a:br>
              <a:rPr lang="en-US" sz="4400" dirty="0">
                <a:latin typeface="Georgia" panose="02040502050405020303" pitchFamily="18" charset="0"/>
              </a:rPr>
            </a:br>
            <a:r>
              <a:rPr lang="en-US" sz="4400" b="1" dirty="0">
                <a:latin typeface="Georgia" panose="02040502050405020303" pitchFamily="18" charset="0"/>
              </a:rPr>
              <a:t> </a:t>
            </a:r>
            <a:br>
              <a:rPr lang="en-US" sz="4400" dirty="0">
                <a:latin typeface="Georgia" panose="02040502050405020303" pitchFamily="18" charset="0"/>
              </a:rPr>
            </a:br>
            <a:r>
              <a:rPr lang="en-US" sz="4400" b="1" dirty="0">
                <a:solidFill>
                  <a:srgbClr val="FFFF00"/>
                </a:solidFill>
                <a:latin typeface="Georgia" panose="02040502050405020303" pitchFamily="18" charset="0"/>
              </a:rPr>
              <a:t>18</a:t>
            </a:r>
            <a:r>
              <a:rPr lang="en-US" sz="4400" dirty="0">
                <a:latin typeface="Georgia" panose="02040502050405020303" pitchFamily="18" charset="0"/>
              </a:rPr>
              <a:t> But if you are led by the Spirit, you are not under the law. </a:t>
            </a:r>
          </a:p>
        </p:txBody>
      </p:sp>
    </p:spTree>
    <p:extLst>
      <p:ext uri="{BB962C8B-B14F-4D97-AF65-F5344CB8AC3E}">
        <p14:creationId xmlns:p14="http://schemas.microsoft.com/office/powerpoint/2010/main" val="4226211893"/>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2.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DB7358-0BCB-4DEB-B717-C1D7CC555F05}">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office/infopath/2007/PartnerControls"/>
    <ds:schemaRef ds:uri="230e9df3-be65-4c73-a93b-d1236ebd677e"/>
    <ds:schemaRef ds:uri="http://www.w3.org/XML/1998/namespace"/>
    <ds:schemaRef ds:uri="71af3243-3dd4-4a8d-8c0d-dd76da1f02a5"/>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{896A0EAA-F8EA-4B7A-8C7F-CD33DC306C80}TF3977e381-cba5-49b1-ba43-b5d865517af907ebbda9_win32-372d4d6ae720</Template>
  <TotalTime>57</TotalTime>
  <Words>275</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Tisa Offc Serif Pro</vt:lpstr>
      <vt:lpstr>Univers Light</vt:lpstr>
      <vt:lpstr>Custom</vt:lpstr>
      <vt:lpstr>Vices or Virtues?  “The War for Your Will”</vt:lpstr>
      <vt:lpstr>1. THE COMMAND -   Walk by the Spirit (16)</vt:lpstr>
      <vt:lpstr>16 But I say, walk (live) by the Spirit, and you will not gratify (carry out) the desires (lust) of the flesh.   Walk… gratify… desires… flesh</vt:lpstr>
      <vt:lpstr>PowerPoint Presentation</vt:lpstr>
      <vt:lpstr>PowerPoint Presentation</vt:lpstr>
      <vt:lpstr>PowerPoint Presentation</vt:lpstr>
      <vt:lpstr>PowerPoint Presentation</vt:lpstr>
      <vt:lpstr>2. THE CONFLICT -   Waging war against the Spirit   (17-18)</vt:lpstr>
      <vt:lpstr>17 For the desires of the flesh are against the Spirit, and the desires of the Spirit are against the flesh, for these are opposed to each other, to keep you from doing the things you want to do.    18 But if you are led by the Spirit, you are not under the law. </vt:lpstr>
      <vt:lpstr>3. THE CORRUPTION -   Works of the Flesh   (19-21)</vt:lpstr>
      <vt:lpstr>19 Now the works of the flesh are evident: sexual immorality, impurity, sensuality,   20 idolatry, sorcery, enmity, strife, jealousy, fits of anger, rivalries, dissensions, divisions,   21 envy, drunkenness, orgies, and things like these. I warn you, as I warned you before, that those who do such things will not inherit the kingdom of God.  </vt:lpstr>
      <vt:lpstr>PowerPoint Presentation</vt:lpstr>
      <vt:lpstr>THE WEEK AFTER EASTER:  The Fruit of the Spirit…   It’s more than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1</cp:revision>
  <cp:lastPrinted>2026-03-21T23:10:15Z</cp:lastPrinted>
  <dcterms:created xsi:type="dcterms:W3CDTF">2026-03-21T22:13:21Z</dcterms:created>
  <dcterms:modified xsi:type="dcterms:W3CDTF">2026-03-21T23:11:05Z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