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72" r:id="rId12"/>
    <p:sldId id="274" r:id="rId13"/>
    <p:sldId id="275" r:id="rId14"/>
    <p:sldId id="265" r:id="rId15"/>
    <p:sldId id="266" r:id="rId16"/>
    <p:sldId id="267" r:id="rId17"/>
    <p:sldId id="276" r:id="rId18"/>
    <p:sldId id="277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049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5200-9291-4F2D-DE7C-D2A26FD8D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8A34C-741A-AB9B-56D9-42D2459AD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09963-FDC0-CFE3-CA56-CC53EDC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498A1-C93A-DCC2-96B2-5C64F7CD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B5748-9ECC-5DCD-5F59-1932CA88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4EF2-71CC-EF70-F9E4-EE0B20A6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F76CE-A885-5554-7BA0-D936EBA73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FAD7F-7C7C-E52C-76B1-DD3B6E98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2A51-5D69-E00A-ED91-10E4624B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B8C4A-0135-34B8-BD50-794282FE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4FE7C-3393-24BE-F84B-9165F2629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19A7C2-1C85-06AB-3C88-F5E78865C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90CE1-FDD7-FB9B-0A65-2444D5AF8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5603-61EE-8D9F-ECEC-7B34B09A5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FDE7C-5707-51D7-48EE-AC840681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6DF4-7493-0275-34AA-EF94FC11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2605-16B5-A0E9-A025-D748D376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FEDC0-F08C-C535-AEB4-5E1E04A9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0FA2C-2E10-1980-0871-FFCFA18B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4E80F-BC12-E6C6-8C88-31312A5F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1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6198-BC88-3BC7-83BF-BFFE53A8F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8D298-6659-D20C-FA8A-57F3B3EF1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295A-0772-1E76-D098-64A55FF9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DB8AA-1486-405A-167F-B4639E4C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D3BC-47F0-DFE1-9333-E3916F4A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8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34-A94F-D030-859B-5711F8BD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C4F6B-0BEB-21A3-85D4-4F1748522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32EF3-72D0-8283-8532-1040FCC98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B6626-0AA1-D015-73E3-9B7DC535F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3ED3D-1898-E7FD-7EED-B3E07FBEE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9AB22-39A9-52CD-AF1C-C136EC71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4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3C87-F60F-F9D3-B7CD-FD3FC7C7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6E4F7-E34D-9FC2-B986-DFC776877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6D7C3-C093-571E-0CF6-0255CDD7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CB649-2379-1B83-3D09-58D194394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94A89-C96D-A2A7-C74E-5C8861D275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AE617-F7DB-40ED-66AB-14D90805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2E647D-0A6D-36E0-A447-ED686A7C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8CB81-341C-AE1E-5E9A-C45D9C809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3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861B-73F5-8340-AD72-AC2D9BC9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4156F-9EF0-34B6-4FFD-51C18452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7D7E8-2901-9CB3-ACAF-E809D7975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31B82-623F-5A94-9020-559DAACB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1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EA048A-6CFD-C9B6-3911-F7FD630E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6E4BAE-3E98-CED8-A189-08B0EDC0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32303-BC65-40A8-0158-65019878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0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D19A9-7081-0CF5-A829-BF4A939F9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BE943-5B4E-175D-4A4E-60EA4FBFA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148BF-F1CE-3810-57FA-3BF6D9DE2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A7D41-EBB2-CB32-56AD-978286301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F1D25-8850-FEC6-039E-F0655CEBA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CDC4-5235-D539-913C-D927C8EC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EE870-9900-3A6B-600A-513CFD7F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F33CC-A787-2CD7-E4CB-81433B353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F92B0-F4A0-D9F5-1F5E-3FAA06629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30D42-ADA6-C784-8F0C-A80E4490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DF81C-6806-C97C-6D65-1E6BB000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778CC-11CE-44BA-4780-C433D7A3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6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52CE49-BFB0-D224-2296-D1D5B36B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84C6D-F0B0-62B0-0379-95173C124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ECF2F-EA66-FC7A-04D1-C508B219E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E65810-B01E-D349-AF85-02AD0B0F5A9F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26F81-8274-E870-1BCB-D79811D76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FFB46-65DF-67E5-29FB-84B7A440F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2318B2-9CAC-A241-BBD7-B2AF29F0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4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AFC26-5583-7AE7-0786-B4F9E9E9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95855-BE23-9373-5901-8615227459DE}"/>
              </a:ext>
            </a:extLst>
          </p:cNvPr>
          <p:cNvSpPr txBox="1"/>
          <p:nvPr/>
        </p:nvSpPr>
        <p:spPr>
          <a:xfrm>
            <a:off x="3280527" y="5863473"/>
            <a:ext cx="202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957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D14594-FA91-170B-6E07-8468E94DA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character holding a megaphone to a group of people&#10;&#10;AI-generated content may be incorrect.">
            <a:extLst>
              <a:ext uri="{FF2B5EF4-FFF2-40B4-BE49-F238E27FC236}">
                <a16:creationId xmlns:a16="http://schemas.microsoft.com/office/drawing/2014/main" id="{EF97C157-3CAE-4015-1CAC-F20E95A6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 b="1396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B2851-4858-7DFA-2B6D-E8D04C3A8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650" y="5444774"/>
            <a:ext cx="9520659" cy="774934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The Gospel </a:t>
            </a:r>
            <a:r>
              <a:rPr lang="en-US" b="1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DECLARED</a:t>
            </a:r>
            <a:r>
              <a:rPr lang="en-US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(7-8)  </a:t>
            </a:r>
            <a:br>
              <a:rPr 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000" dirty="0">
                <a:solidFill>
                  <a:srgbClr val="FFFFFF"/>
                </a:solidFill>
                <a:effectLst/>
              </a:rPr>
            </a:b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27AFF-D3B7-A134-9049-9CE3F65D4D3F}"/>
              </a:ext>
            </a:extLst>
          </p:cNvPr>
          <p:cNvSpPr txBox="1"/>
          <p:nvPr/>
        </p:nvSpPr>
        <p:spPr>
          <a:xfrm>
            <a:off x="6784975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37C1CE-A406-ECD6-39E8-37563883E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8401D-C135-D188-CCC8-18D48DD2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661" y="4996148"/>
            <a:ext cx="4366411" cy="14423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Galatians 2:7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F7B6E-AF04-1287-3B33-F47F6047D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90" y="830607"/>
            <a:ext cx="10691797" cy="395820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 the contrary, when they saw that I had been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entrusted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with the gospel to the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uncircumcised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just as Peter had been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entrusted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with the gospel to the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circumcised</a:t>
            </a:r>
          </a:p>
        </p:txBody>
      </p:sp>
    </p:spTree>
    <p:extLst>
      <p:ext uri="{BB962C8B-B14F-4D97-AF65-F5344CB8AC3E}">
        <p14:creationId xmlns:p14="http://schemas.microsoft.com/office/powerpoint/2010/main" val="15101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E57BA-8F55-B16A-408A-02397CD8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F87D156-D6B3-DBD6-0406-B4BEE06D6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8B19D3E2-4D8F-B585-EEA8-1FD9415D8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47EA74-5EE3-FF36-484D-09B3E201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FA28F-DC4A-0CCE-C701-54DE0FE81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443" y="4917778"/>
            <a:ext cx="5304096" cy="16184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Galatians 2:8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59A38-8E2B-920A-7A74-E9D1227E3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909" y="964795"/>
            <a:ext cx="9891806" cy="36478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5400" dirty="0">
                <a:latin typeface="Comic Sans MS" panose="030F0702030302020204" pitchFamily="66" charset="0"/>
              </a:rPr>
              <a:t>(for he who worked through Peter for his </a:t>
            </a:r>
            <a:r>
              <a:rPr lang="en-US" sz="5400" u="sng" dirty="0">
                <a:latin typeface="Comic Sans MS" panose="030F0702030302020204" pitchFamily="66" charset="0"/>
              </a:rPr>
              <a:t>apostolic ministry</a:t>
            </a:r>
            <a:r>
              <a:rPr lang="en-US" sz="5400" dirty="0">
                <a:latin typeface="Comic Sans MS" panose="030F0702030302020204" pitchFamily="66" charset="0"/>
              </a:rPr>
              <a:t> to the circumcised worked also through me for mine to the Gentiles),</a:t>
            </a:r>
          </a:p>
        </p:txBody>
      </p:sp>
    </p:spTree>
    <p:extLst>
      <p:ext uri="{BB962C8B-B14F-4D97-AF65-F5344CB8AC3E}">
        <p14:creationId xmlns:p14="http://schemas.microsoft.com/office/powerpoint/2010/main" val="939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DE13D0-69AC-EA90-C7CB-18F8A2034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4F4A8-BCF8-E62A-4B34-EB81437FEB76}"/>
              </a:ext>
            </a:extLst>
          </p:cNvPr>
          <p:cNvSpPr txBox="1"/>
          <p:nvPr/>
        </p:nvSpPr>
        <p:spPr>
          <a:xfrm>
            <a:off x="216816" y="424718"/>
            <a:ext cx="117929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III. The Gospel </a:t>
            </a:r>
            <a:r>
              <a:rPr lang="en-US" sz="4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DEMONSTRATED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(9-10)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9D161-7E6F-CCA8-A64E-212BBC0E1F13}"/>
              </a:ext>
            </a:extLst>
          </p:cNvPr>
          <p:cNvSpPr txBox="1"/>
          <p:nvPr/>
        </p:nvSpPr>
        <p:spPr>
          <a:xfrm>
            <a:off x="0" y="4449452"/>
            <a:ext cx="5297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press on toward…” </a:t>
            </a:r>
          </a:p>
          <a:p>
            <a:pPr algn="ctr"/>
            <a:r>
              <a:rPr lang="en-U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3:13-14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5E01673-8087-8C43-C924-4D870462ED9E}"/>
              </a:ext>
            </a:extLst>
          </p:cNvPr>
          <p:cNvSpPr/>
          <p:nvPr/>
        </p:nvSpPr>
        <p:spPr>
          <a:xfrm>
            <a:off x="5145465" y="4600279"/>
            <a:ext cx="2799761" cy="6598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4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0E4D-FF95-CFE9-71CC-C34D3357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0" y="5532437"/>
            <a:ext cx="4178300" cy="1325563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Galatians 2:9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48E6-900A-EEDF-95E1-D271EA30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4" y="313391"/>
            <a:ext cx="11492061" cy="5495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when James and Cephas and John, who seemed to be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pillars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perceived the grace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that was given to me, they gave the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right hand of fellowship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Barnabas and me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that we should go to the Gentiles and they to the circumcised.</a:t>
            </a:r>
          </a:p>
        </p:txBody>
      </p:sp>
    </p:spTree>
    <p:extLst>
      <p:ext uri="{BB962C8B-B14F-4D97-AF65-F5344CB8AC3E}">
        <p14:creationId xmlns:p14="http://schemas.microsoft.com/office/powerpoint/2010/main" val="118367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D22F-A6F5-763A-82AD-80DF9DEB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0" y="5167312"/>
            <a:ext cx="4476750" cy="1690688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Galatians 2:10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1B7B8-CF01-47B7-E3B0-888F3F6CC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29" y="706577"/>
            <a:ext cx="10898171" cy="49306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Only, they asked us to remember the poor, the very thing I was eager to do.</a:t>
            </a:r>
          </a:p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“The very least…cold water” </a:t>
            </a:r>
          </a:p>
          <a:p>
            <a:pPr marL="0" indent="0">
              <a:buNone/>
            </a:pPr>
            <a:r>
              <a:rPr lang="en-US" sz="43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Matthew 10:42</a:t>
            </a:r>
          </a:p>
        </p:txBody>
      </p:sp>
    </p:spTree>
    <p:extLst>
      <p:ext uri="{BB962C8B-B14F-4D97-AF65-F5344CB8AC3E}">
        <p14:creationId xmlns:p14="http://schemas.microsoft.com/office/powerpoint/2010/main" val="78106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6F2C2-DB34-6E88-DA21-568670DA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9" y="3193165"/>
            <a:ext cx="12443380" cy="1325563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 1 - </a:t>
            </a:r>
            <a:r>
              <a:rPr lang="en-US" sz="49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Paul defended his apostleship</a:t>
            </a:r>
            <a:br>
              <a:rPr lang="en-US" sz="4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4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 2 - the shift </a:t>
            </a:r>
            <a:r>
              <a:rPr lang="en-US" sz="49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SKOPOS</a:t>
            </a: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49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defending “his” gospel</a:t>
            </a: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The Gospel </a:t>
            </a:r>
            <a:r>
              <a:rPr lang="en-US" sz="49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Defended</a:t>
            </a: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(1-6)</a:t>
            </a: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		2. The Gospel </a:t>
            </a:r>
            <a:r>
              <a:rPr lang="en-US" sz="49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Declared</a:t>
            </a: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(7-8)</a:t>
            </a: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		3. The Gospel </a:t>
            </a:r>
            <a:r>
              <a:rPr lang="en-US" sz="49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Demonstrated</a:t>
            </a: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(9-10)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08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7836A4-2718-CB9F-34D9-9F02FB0C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18F53EDE-8B61-3F0C-87D4-C07D71923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9612240-7D97-9DEA-CB53-876034338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0CDC0-A90E-E866-E52A-23A01DD9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482886"/>
            <a:ext cx="5223029" cy="4741578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b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Like the early apostles, we are called to </a:t>
            </a:r>
            <a:r>
              <a:rPr lang="en-US" b="1" u="sng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defend</a:t>
            </a: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the gospel, </a:t>
            </a:r>
            <a:r>
              <a:rPr lang="en-US" b="1" u="sng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declare</a:t>
            </a: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the gospel, and </a:t>
            </a:r>
            <a:r>
              <a:rPr lang="en-US" b="1" u="sng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demonstrate</a:t>
            </a:r>
            <a:r>
              <a:rPr 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gospel.</a:t>
            </a:r>
          </a:p>
        </p:txBody>
      </p: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2CD54E8D-25B3-EF09-45FF-552DCD646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alligraphic love heart sign. Vector Romantic illustration symbol join, passion and wedding. Calligraphy Design flat element of valentine day. Template for t-shirt, card, invitation">
            <a:extLst>
              <a:ext uri="{FF2B5EF4-FFF2-40B4-BE49-F238E27FC236}">
                <a16:creationId xmlns:a16="http://schemas.microsoft.com/office/drawing/2014/main" id="{41E3A085-FC26-AD2C-9C36-3DC84CED5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6925" y="1692470"/>
            <a:ext cx="5664133" cy="45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A8E6CABB-4D57-76A7-59A3-1F4063A46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1045" name="Graphic 17">
              <a:extLst>
                <a:ext uri="{FF2B5EF4-FFF2-40B4-BE49-F238E27FC236}">
                  <a16:creationId xmlns:a16="http://schemas.microsoft.com/office/drawing/2014/main" id="{C9795687-88C3-9788-C65A-318EAF07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Graphic 21">
              <a:extLst>
                <a:ext uri="{FF2B5EF4-FFF2-40B4-BE49-F238E27FC236}">
                  <a16:creationId xmlns:a16="http://schemas.microsoft.com/office/drawing/2014/main" id="{44D1C06B-07C3-9FC2-5BF4-41B9E6D504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F90971F-9035-2F23-8F90-5570EBE49F70}"/>
              </a:ext>
            </a:extLst>
          </p:cNvPr>
          <p:cNvSpPr txBox="1"/>
          <p:nvPr/>
        </p:nvSpPr>
        <p:spPr>
          <a:xfrm>
            <a:off x="1200610" y="251400"/>
            <a:ext cx="9572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CIT: The Heart of Salvation</a:t>
            </a:r>
            <a:endParaRPr lang="en-US" sz="13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26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05DDA-830E-C8D8-AEEA-92788BECC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D1426-77B4-61B3-F496-7180876C0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523899-5037-1342-13B8-AF08B71FE458}"/>
              </a:ext>
            </a:extLst>
          </p:cNvPr>
          <p:cNvSpPr txBox="1"/>
          <p:nvPr/>
        </p:nvSpPr>
        <p:spPr>
          <a:xfrm>
            <a:off x="3280527" y="5863473"/>
            <a:ext cx="202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8219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5BF4DF2C-F028-4921-9C23-41303F650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2C328-D2DC-55B0-98BD-CD6B87964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482886"/>
            <a:ext cx="5223029" cy="4741578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b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Like the early apostles, we are called to </a:t>
            </a:r>
            <a:r>
              <a:rPr lang="en-US" b="1" u="sng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defend</a:t>
            </a: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the gospel, </a:t>
            </a:r>
            <a:r>
              <a:rPr lang="en-US" b="1" u="sng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declare</a:t>
            </a: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the gospel, and </a:t>
            </a:r>
            <a:r>
              <a:rPr lang="en-US" b="1" u="sng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demonstrate</a:t>
            </a:r>
            <a:r>
              <a:rPr 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gospel.</a:t>
            </a:r>
          </a:p>
        </p:txBody>
      </p: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alligraphic love heart sign. Vector Romantic illustration symbol join, passion and wedding. Calligraphy Design flat element of valentine day. Template for t-shirt, card, invitation">
            <a:extLst>
              <a:ext uri="{FF2B5EF4-FFF2-40B4-BE49-F238E27FC236}">
                <a16:creationId xmlns:a16="http://schemas.microsoft.com/office/drawing/2014/main" id="{966D67D7-C28F-32C4-C9D2-539ABB6A3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6925" y="1692470"/>
            <a:ext cx="5664133" cy="453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892B7B61-D701-474B-AE8F-EA238B55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12034" y="1267063"/>
            <a:ext cx="368480" cy="519967"/>
            <a:chOff x="11512034" y="1267063"/>
            <a:chExt cx="368480" cy="519967"/>
          </a:xfrm>
          <a:solidFill>
            <a:srgbClr val="FFFFFF"/>
          </a:solidFill>
        </p:grpSpPr>
        <p:sp>
          <p:nvSpPr>
            <p:cNvPr id="1045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12034" y="1267063"/>
              <a:ext cx="139037" cy="139039"/>
            </a:xfrm>
            <a:custGeom>
              <a:avLst/>
              <a:gdLst>
                <a:gd name="connsiteX0" fmla="*/ 129600 w 139037"/>
                <a:gd name="connsiteY0" fmla="*/ 60082 h 139039"/>
                <a:gd name="connsiteX1" fmla="*/ 78955 w 139037"/>
                <a:gd name="connsiteY1" fmla="*/ 60082 h 139039"/>
                <a:gd name="connsiteX2" fmla="*/ 78955 w 139037"/>
                <a:gd name="connsiteY2" fmla="*/ 9437 h 139039"/>
                <a:gd name="connsiteX3" fmla="*/ 69519 w 139037"/>
                <a:gd name="connsiteY3" fmla="*/ 0 h 139039"/>
                <a:gd name="connsiteX4" fmla="*/ 60082 w 139037"/>
                <a:gd name="connsiteY4" fmla="*/ 9437 h 139039"/>
                <a:gd name="connsiteX5" fmla="*/ 60082 w 139037"/>
                <a:gd name="connsiteY5" fmla="*/ 60082 h 139039"/>
                <a:gd name="connsiteX6" fmla="*/ 9437 w 139037"/>
                <a:gd name="connsiteY6" fmla="*/ 60082 h 139039"/>
                <a:gd name="connsiteX7" fmla="*/ 0 w 139037"/>
                <a:gd name="connsiteY7" fmla="*/ 69520 h 139039"/>
                <a:gd name="connsiteX8" fmla="*/ 9437 w 139037"/>
                <a:gd name="connsiteY8" fmla="*/ 78957 h 139039"/>
                <a:gd name="connsiteX9" fmla="*/ 60082 w 139037"/>
                <a:gd name="connsiteY9" fmla="*/ 78957 h 139039"/>
                <a:gd name="connsiteX10" fmla="*/ 60082 w 139037"/>
                <a:gd name="connsiteY10" fmla="*/ 129602 h 139039"/>
                <a:gd name="connsiteX11" fmla="*/ 69519 w 139037"/>
                <a:gd name="connsiteY11" fmla="*/ 139039 h 139039"/>
                <a:gd name="connsiteX12" fmla="*/ 78955 w 139037"/>
                <a:gd name="connsiteY12" fmla="*/ 129602 h 139039"/>
                <a:gd name="connsiteX13" fmla="*/ 78955 w 139037"/>
                <a:gd name="connsiteY13" fmla="*/ 78957 h 139039"/>
                <a:gd name="connsiteX14" fmla="*/ 129600 w 139037"/>
                <a:gd name="connsiteY14" fmla="*/ 78957 h 139039"/>
                <a:gd name="connsiteX15" fmla="*/ 139037 w 139037"/>
                <a:gd name="connsiteY15" fmla="*/ 69520 h 139039"/>
                <a:gd name="connsiteX16" fmla="*/ 129600 w 139037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7" h="139039">
                  <a:moveTo>
                    <a:pt x="129600" y="60082"/>
                  </a:moveTo>
                  <a:lnTo>
                    <a:pt x="78955" y="60082"/>
                  </a:lnTo>
                  <a:lnTo>
                    <a:pt x="78955" y="9437"/>
                  </a:lnTo>
                  <a:cubicBezTo>
                    <a:pt x="78955" y="4225"/>
                    <a:pt x="74730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7" y="139039"/>
                    <a:pt x="69519" y="139039"/>
                  </a:cubicBezTo>
                  <a:cubicBezTo>
                    <a:pt x="74730" y="139039"/>
                    <a:pt x="78955" y="134814"/>
                    <a:pt x="78955" y="129602"/>
                  </a:cubicBezTo>
                  <a:lnTo>
                    <a:pt x="78955" y="78957"/>
                  </a:lnTo>
                  <a:lnTo>
                    <a:pt x="129600" y="78957"/>
                  </a:lnTo>
                  <a:cubicBezTo>
                    <a:pt x="134812" y="78957"/>
                    <a:pt x="139037" y="74731"/>
                    <a:pt x="139037" y="69520"/>
                  </a:cubicBezTo>
                  <a:cubicBezTo>
                    <a:pt x="139037" y="64308"/>
                    <a:pt x="134812" y="60082"/>
                    <a:pt x="129600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2801" y="1659316"/>
              <a:ext cx="127713" cy="127714"/>
            </a:xfrm>
            <a:custGeom>
              <a:avLst/>
              <a:gdLst>
                <a:gd name="connsiteX0" fmla="*/ 63857 w 127713"/>
                <a:gd name="connsiteY0" fmla="*/ 18874 h 127714"/>
                <a:gd name="connsiteX1" fmla="*/ 108839 w 127713"/>
                <a:gd name="connsiteY1" fmla="*/ 63857 h 127714"/>
                <a:gd name="connsiteX2" fmla="*/ 63857 w 127713"/>
                <a:gd name="connsiteY2" fmla="*/ 108840 h 127714"/>
                <a:gd name="connsiteX3" fmla="*/ 18874 w 127713"/>
                <a:gd name="connsiteY3" fmla="*/ 63857 h 127714"/>
                <a:gd name="connsiteX4" fmla="*/ 63857 w 127713"/>
                <a:gd name="connsiteY4" fmla="*/ 18874 h 127714"/>
                <a:gd name="connsiteX5" fmla="*/ 63857 w 127713"/>
                <a:gd name="connsiteY5" fmla="*/ 0 h 127714"/>
                <a:gd name="connsiteX6" fmla="*/ 0 w 127713"/>
                <a:gd name="connsiteY6" fmla="*/ 63857 h 127714"/>
                <a:gd name="connsiteX7" fmla="*/ 63857 w 127713"/>
                <a:gd name="connsiteY7" fmla="*/ 127714 h 127714"/>
                <a:gd name="connsiteX8" fmla="*/ 127713 w 127713"/>
                <a:gd name="connsiteY8" fmla="*/ 63857 h 127714"/>
                <a:gd name="connsiteX9" fmla="*/ 63857 w 127713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4">
                  <a:moveTo>
                    <a:pt x="63857" y="18874"/>
                  </a:moveTo>
                  <a:cubicBezTo>
                    <a:pt x="88700" y="18874"/>
                    <a:pt x="108839" y="39014"/>
                    <a:pt x="108839" y="63857"/>
                  </a:cubicBezTo>
                  <a:cubicBezTo>
                    <a:pt x="108839" y="88700"/>
                    <a:pt x="88700" y="108840"/>
                    <a:pt x="63857" y="108840"/>
                  </a:cubicBezTo>
                  <a:cubicBezTo>
                    <a:pt x="39013" y="108840"/>
                    <a:pt x="18874" y="88700"/>
                    <a:pt x="18874" y="63857"/>
                  </a:cubicBezTo>
                  <a:cubicBezTo>
                    <a:pt x="18898" y="39024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0E448A1-F865-019E-564A-8B9062040C34}"/>
              </a:ext>
            </a:extLst>
          </p:cNvPr>
          <p:cNvSpPr txBox="1"/>
          <p:nvPr/>
        </p:nvSpPr>
        <p:spPr>
          <a:xfrm>
            <a:off x="1200610" y="251400"/>
            <a:ext cx="9572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CIT: The Heart of Salvation</a:t>
            </a:r>
            <a:endParaRPr lang="en-US" sz="138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4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545954-CCF0-0F9F-A83A-BF1C13440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mpty chairs in jury box">
            <a:extLst>
              <a:ext uri="{FF2B5EF4-FFF2-40B4-BE49-F238E27FC236}">
                <a16:creationId xmlns:a16="http://schemas.microsoft.com/office/drawing/2014/main" id="{5F78072E-6B49-DBA1-B956-8B14BEDCAA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9" r="-1" b="-1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DD2AA1-2782-E256-6035-5358ED2F3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59" y="207963"/>
            <a:ext cx="11489634" cy="3063240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I. The Gospel </a:t>
            </a:r>
            <a:r>
              <a:rPr lang="en-US" b="1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DEFENDED</a:t>
            </a:r>
            <a:r>
              <a:rPr lang="en-US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(1-6) </a:t>
            </a:r>
            <a:br>
              <a:rPr lang="en-US" sz="4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</a:br>
            <a:br>
              <a:rPr lang="en-US" sz="4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</a:br>
            <a:br>
              <a:rPr lang="en-US" sz="4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</a:br>
            <a:endParaRPr lang="en-US" sz="4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E26D6-2CB2-0510-2BBD-D5AD58F70FB5}"/>
              </a:ext>
            </a:extLst>
          </p:cNvPr>
          <p:cNvSpPr txBox="1"/>
          <p:nvPr/>
        </p:nvSpPr>
        <p:spPr>
          <a:xfrm>
            <a:off x="6784975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8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54B6-17EF-B5AF-FDBF-590604098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736" y="5328051"/>
            <a:ext cx="4123441" cy="84891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Galatians 2:1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1E0FF-A808-DEA8-415D-46A0DE354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23" y="1090334"/>
            <a:ext cx="10515600" cy="435133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after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fourteen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years, I went up again to Jerusalem with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Barnabas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taking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along with me.</a:t>
            </a:r>
          </a:p>
        </p:txBody>
      </p:sp>
    </p:spTree>
    <p:extLst>
      <p:ext uri="{BB962C8B-B14F-4D97-AF65-F5344CB8AC3E}">
        <p14:creationId xmlns:p14="http://schemas.microsoft.com/office/powerpoint/2010/main" val="62668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F61B-1AF0-690C-2B87-2DCF0C503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250" y="4794250"/>
            <a:ext cx="4603750" cy="206375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Galatians 2:2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D606E-9672-65AD-778C-ACEA8B25D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5" y="616017"/>
            <a:ext cx="11064587" cy="5560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went up because of a revelation and set before them (though privately before those who seemed influential) the </a:t>
            </a:r>
            <a:r>
              <a:rPr lang="en-US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gospel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that I </a:t>
            </a:r>
            <a:r>
              <a:rPr lang="en-US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proclaim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among the Gentiles, in order to </a:t>
            </a:r>
            <a:r>
              <a:rPr lang="en-US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make sure I was not running or had not run in vain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200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FFD2-99C0-E189-F657-5418A12C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0" y="4491036"/>
            <a:ext cx="4318000" cy="2747963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Galatians 2:3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706D-BDB0-7299-B0FD-D82D80E63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593889"/>
            <a:ext cx="10901313" cy="5583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But even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Titus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who was with me, was not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forced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 be circumcised, though he was a Greek.</a:t>
            </a:r>
          </a:p>
        </p:txBody>
      </p:sp>
    </p:spTree>
    <p:extLst>
      <p:ext uri="{BB962C8B-B14F-4D97-AF65-F5344CB8AC3E}">
        <p14:creationId xmlns:p14="http://schemas.microsoft.com/office/powerpoint/2010/main" val="2257619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3886-5FBB-F751-8F34-8360ABED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950" y="4762501"/>
            <a:ext cx="4400550" cy="1746250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Galatians 2:4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8821-2564-22C0-0786-49B1C3D46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1735"/>
            <a:ext cx="10515600" cy="43513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Yet because of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false brothers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secretly brought in ⁠— who slipped in to spy out our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freedom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that we have in Christ Jesus, so that they might bring us into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slavery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⁠</a:t>
            </a:r>
          </a:p>
        </p:txBody>
      </p:sp>
    </p:spTree>
    <p:extLst>
      <p:ext uri="{BB962C8B-B14F-4D97-AF65-F5344CB8AC3E}">
        <p14:creationId xmlns:p14="http://schemas.microsoft.com/office/powerpoint/2010/main" val="163270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8BB8-585A-0412-B86B-77A724079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450" y="5003007"/>
            <a:ext cx="4178300" cy="1173956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Galatians 2:5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36320-3E53-AAFC-D6C7-04C35C5C5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42" y="867266"/>
            <a:ext cx="11161336" cy="5309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them we did not </a:t>
            </a:r>
            <a:r>
              <a:rPr lang="en-U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yield in submission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even for a moment, so that the </a:t>
            </a:r>
            <a:r>
              <a:rPr lang="en-U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truth of the gospel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might be </a:t>
            </a:r>
            <a:r>
              <a:rPr lang="en-US" sz="6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preserved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for you.</a:t>
            </a:r>
          </a:p>
        </p:txBody>
      </p:sp>
    </p:spTree>
    <p:extLst>
      <p:ext uri="{BB962C8B-B14F-4D97-AF65-F5344CB8AC3E}">
        <p14:creationId xmlns:p14="http://schemas.microsoft.com/office/powerpoint/2010/main" val="122561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0C48-8ED7-7904-B7B6-7E1902C4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0" y="5446713"/>
            <a:ext cx="4559300" cy="14605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Galatians 2:6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31010-E08E-A98B-9989-CF13D3D83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5" y="735291"/>
            <a:ext cx="10807045" cy="4892511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 from those who seemed to be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influential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(what they were makes no difference to me; God shows no partiality)⁠—those, I say, who seemed </a:t>
            </a:r>
            <a:r>
              <a:rPr lang="en-US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influential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(v. 2)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added nothing to me.</a:t>
            </a:r>
          </a:p>
        </p:txBody>
      </p:sp>
    </p:spTree>
    <p:extLst>
      <p:ext uri="{BB962C8B-B14F-4D97-AF65-F5344CB8AC3E}">
        <p14:creationId xmlns:p14="http://schemas.microsoft.com/office/powerpoint/2010/main" val="1800425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508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Cambria</vt:lpstr>
      <vt:lpstr>Comic Sans MS</vt:lpstr>
      <vt:lpstr>Office Theme</vt:lpstr>
      <vt:lpstr>PowerPoint Presentation</vt:lpstr>
      <vt:lpstr>   Like the early apostles, we are called to defend the gospel, declare the gospel, and demonstrate the gospel.</vt:lpstr>
      <vt:lpstr>I. The Gospel DEFENDED (1-6)    </vt:lpstr>
      <vt:lpstr>Galatians 2:1</vt:lpstr>
      <vt:lpstr>Galatians 2:2</vt:lpstr>
      <vt:lpstr>Galatians 2:3</vt:lpstr>
      <vt:lpstr>Galatians 2:4</vt:lpstr>
      <vt:lpstr>Galatians 2:5</vt:lpstr>
      <vt:lpstr>Galatians 2:6</vt:lpstr>
      <vt:lpstr>II. The Gospel DECLARED (7-8)     </vt:lpstr>
      <vt:lpstr>Galatians 2:7</vt:lpstr>
      <vt:lpstr>Galatians 2:8</vt:lpstr>
      <vt:lpstr>PowerPoint Presentation</vt:lpstr>
      <vt:lpstr>Galatians 2:9</vt:lpstr>
      <vt:lpstr>Galatians 2:10</vt:lpstr>
      <vt:lpstr>Ch 1 - Paul defended his apostleship  Ch 2 - the shift SKOPOS to defending “his” gospel.      1. The Gospel Defended (1-6)    2. The Gospel Declared (7-8)    3. The Gospel Demonstrated (9-10)  </vt:lpstr>
      <vt:lpstr>   Like the early apostles, we are called to defend the gospel, declare the gospel, and demonstrate the gospel.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The Gospel Defended (1-6)   II. The Gospel Declared (7-8)    III. The Gospel Demonstrated (9-10) </dc:title>
  <dc:creator>David Williamson</dc:creator>
  <cp:lastModifiedBy>David Williamson</cp:lastModifiedBy>
  <cp:revision>5</cp:revision>
  <cp:lastPrinted>2025-10-05T02:13:48Z</cp:lastPrinted>
  <dcterms:created xsi:type="dcterms:W3CDTF">2025-10-03T16:27:04Z</dcterms:created>
  <dcterms:modified xsi:type="dcterms:W3CDTF">2025-10-05T02:14:01Z</dcterms:modified>
</cp:coreProperties>
</file>