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63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2" autoAdjust="0"/>
    <p:restoredTop sz="94660"/>
  </p:normalViewPr>
  <p:slideViewPr>
    <p:cSldViewPr snapToGrid="0">
      <p:cViewPr varScale="1">
        <p:scale>
          <a:sx n="65" d="100"/>
          <a:sy n="65" d="100"/>
        </p:scale>
        <p:origin x="4923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Williamson" userId="a73da8032f1697b1" providerId="LiveId" clId="{C8425397-0727-469C-9149-2EABB4244D5A}"/>
    <pc:docChg chg="modSld">
      <pc:chgData name="David Williamson" userId="a73da8032f1697b1" providerId="LiveId" clId="{C8425397-0727-469C-9149-2EABB4244D5A}" dt="2025-09-16T14:55:29.698" v="1" actId="1076"/>
      <pc:docMkLst>
        <pc:docMk/>
      </pc:docMkLst>
      <pc:sldChg chg="modSp mod">
        <pc:chgData name="David Williamson" userId="a73da8032f1697b1" providerId="LiveId" clId="{C8425397-0727-469C-9149-2EABB4244D5A}" dt="2025-09-16T14:55:29.698" v="1" actId="1076"/>
        <pc:sldMkLst>
          <pc:docMk/>
          <pc:sldMk cId="2713658054" sldId="256"/>
        </pc:sldMkLst>
        <pc:spChg chg="mod">
          <ac:chgData name="David Williamson" userId="a73da8032f1697b1" providerId="LiveId" clId="{C8425397-0727-469C-9149-2EABB4244D5A}" dt="2025-09-16T14:55:29.698" v="1" actId="1076"/>
          <ac:spMkLst>
            <pc:docMk/>
            <pc:sldMk cId="2713658054" sldId="256"/>
            <ac:spMk id="2" creationId="{E2DB9FCC-2607-5B2D-5CF8-0C2C3BA585B9}"/>
          </ac:spMkLst>
        </pc:spChg>
        <pc:picChg chg="mod">
          <ac:chgData name="David Williamson" userId="a73da8032f1697b1" providerId="LiveId" clId="{C8425397-0727-469C-9149-2EABB4244D5A}" dt="2025-09-16T14:55:25.333" v="0" actId="1076"/>
          <ac:picMkLst>
            <pc:docMk/>
            <pc:sldMk cId="2713658054" sldId="256"/>
            <ac:picMk id="4" creationId="{327E9B96-E8FC-3F3D-BF5A-29C0A645819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34537-256B-C210-A93C-612B415F4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399068-3B6F-215B-72FD-F1F04B9A2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7CD1B-602D-CBC9-8A85-3F674ED7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76B6-42E2-4AF4-9194-24E4E20ACE93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602A6-5C49-AE7B-EB1C-D753928A3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18E77-C2F4-34C2-CE49-404E77271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A88B-6C8F-45C7-8A37-F49EE1034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24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581D3-BB77-5DF3-14B0-196E9BF54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0B6746-BBB9-3A45-DBC5-71082E431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5523C-C48A-6334-C26C-9DADF569F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76B6-42E2-4AF4-9194-24E4E20ACE93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C05E1-F009-9BD8-9F4F-A77CB1440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E8A43-1906-6F00-6C66-5E64EAAE0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A88B-6C8F-45C7-8A37-F49EE1034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47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C92140-758D-AB62-8B3A-E513339972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CD90F3-B1C4-B67F-A38F-3860789830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D40E1-6F9B-A214-6EE1-8A74A996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76B6-42E2-4AF4-9194-24E4E20ACE93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86A78-04D9-0831-F3AA-18DBC9DAF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0E805-3BE0-0E4E-9484-6174AF39C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A88B-6C8F-45C7-8A37-F49EE1034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72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BEF13-D4E7-C829-BCE3-62DA90E54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ADC66-9DD3-3609-2699-7CBC149C6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4B8AE-E2F3-7639-3FB6-5C859B8C4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76B6-42E2-4AF4-9194-24E4E20ACE93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71B65-4F7F-7370-828B-F6331420A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3E85B-A11C-A74E-BA4F-8E5B7C870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A88B-6C8F-45C7-8A37-F49EE1034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80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382D7-2CF1-4D4A-1739-3781F981D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B0CCD-65E5-277C-61A2-E28077A18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FD975-C547-BDEB-525E-5F13D37B6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76B6-42E2-4AF4-9194-24E4E20ACE93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80429-3C8A-E1AA-6E99-2DC038B41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67C34-ADEA-B11A-0561-A8E057867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A88B-6C8F-45C7-8A37-F49EE1034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0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C2E48-F11B-5AC5-7DB3-338B21FCF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C1A3E-E181-CF7D-9966-84B3CB150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62F472-B17B-C5D0-3B98-3D76146F4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18C08A-C01A-0C1A-A6FC-AA9A26723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76B6-42E2-4AF4-9194-24E4E20ACE93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FF6DE8-2A1D-621F-78FA-09A960BC5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4BCA5-DA59-3C38-A555-BBA35CF0C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A88B-6C8F-45C7-8A37-F49EE1034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6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3789C-7675-BE36-6832-C73503614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000FA-987F-C8B6-F261-3BB17D6B3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3602BA-3074-A188-561A-13863E111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146D71-E147-83C8-9695-3DF0B4E6EE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90668A-B2D1-C498-FE6A-CE43E469FC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38BD6E-13C2-1D6B-88A0-855EBF862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76B6-42E2-4AF4-9194-24E4E20ACE93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39EB2E-0009-3D10-AB3C-A17BAFAB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D72D8E-1B20-0984-027E-A8D24DA86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A88B-6C8F-45C7-8A37-F49EE1034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4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4774D-71D8-DFB1-889F-0F6ADCF0D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6E3907-D98E-289A-1784-C7A2C00B9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76B6-42E2-4AF4-9194-24E4E20ACE93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71B6DB-9813-9357-B726-024666C3C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C413A5-E2BC-015C-CF3E-1D3684D12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A88B-6C8F-45C7-8A37-F49EE1034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73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25E6C9-02D2-905E-C609-F38A2EB81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76B6-42E2-4AF4-9194-24E4E20ACE93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76E2EB-B43B-4D95-8169-556F65F37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C7F36-7AC6-D5E6-C0C2-7F9CF778C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A88B-6C8F-45C7-8A37-F49EE1034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6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A5847-7A76-DD3C-914A-97D483F40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C13EF-1BB6-B411-F74F-00318305F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F5563C-A3C9-0947-4CEB-F4C13C963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19AA0-1A7A-0D1B-9E6B-34C32D35A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76B6-42E2-4AF4-9194-24E4E20ACE93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4C6446-9CDA-302E-D36D-B498CDE6A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03616-A8D4-0DED-3F54-06BEE5C7E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A88B-6C8F-45C7-8A37-F49EE1034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74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8DF1F-DCD1-EC55-BC52-FC7159B37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4A3E2A-DC78-1895-09F5-DAD9CF0BA7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ECC59A-508C-901C-B685-879611B16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F69D34-68B3-E78D-5F18-16D773645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76B6-42E2-4AF4-9194-24E4E20ACE93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A9A9F-3BAE-5F49-9516-549E7DB6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D170C2-6A98-E852-6D21-3AE851A60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A88B-6C8F-45C7-8A37-F49EE1034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9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0037AF-A7D0-4484-CED9-10E4CE328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C0BC8-815E-7ED5-F687-54EE67A57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393F7-386E-A98E-53DD-D756B7D5F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3576B6-42E2-4AF4-9194-24E4E20ACE93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4A6F3-23FF-13F1-C0C0-90E6EE7A4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55B1B-978A-D002-E51F-64A74AC73D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F5A88B-6C8F-45C7-8A37-F49EE1034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artoon of a person holding a scroll&#10;&#10;AI-generated content may be incorrect.">
            <a:extLst>
              <a:ext uri="{FF2B5EF4-FFF2-40B4-BE49-F238E27FC236}">
                <a16:creationId xmlns:a16="http://schemas.microsoft.com/office/drawing/2014/main" id="{1367463A-B9FB-5305-9112-1D102CF39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4007"/>
          <a:stretch>
            <a:fillRect/>
          </a:stretch>
        </p:blipFill>
        <p:spPr>
          <a:xfrm>
            <a:off x="20" y="-16897"/>
            <a:ext cx="5343974" cy="6884632"/>
          </a:xfrm>
          <a:prstGeom prst="rect">
            <a:avLst/>
          </a:prstGeom>
        </p:spPr>
      </p:pic>
      <p:pic>
        <p:nvPicPr>
          <p:cNvPr id="5" name="Picture 4" descr="A blue surface with white spots&#10;&#10;AI-generated content may be incorrect.">
            <a:extLst>
              <a:ext uri="{FF2B5EF4-FFF2-40B4-BE49-F238E27FC236}">
                <a16:creationId xmlns:a16="http://schemas.microsoft.com/office/drawing/2014/main" id="{303E75B5-A187-EFBE-597F-E2CD86EB42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377" r="14227" b="-1"/>
          <a:stretch>
            <a:fillRect/>
          </a:stretch>
        </p:blipFill>
        <p:spPr>
          <a:xfrm>
            <a:off x="5343993" y="-16897"/>
            <a:ext cx="6848006" cy="6884632"/>
          </a:xfrm>
          <a:prstGeom prst="rect">
            <a:avLst/>
          </a:prstGeom>
        </p:spPr>
      </p:pic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870DEF6-46A2-D4F8-8BE6-91165D93E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4083" y="1474755"/>
            <a:ext cx="3943552" cy="3927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FFCE56-B42F-C1B4-E339-546181665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4415" y="2292483"/>
            <a:ext cx="3540334" cy="2280206"/>
          </a:xfrm>
        </p:spPr>
        <p:txBody>
          <a:bodyPr anchor="t">
            <a:normAutofit fontScale="90000"/>
          </a:bodyPr>
          <a:lstStyle/>
          <a:p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Jesus Christ, Nothing Else Matters!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748256A-88AC-4254-406B-0E8EE2CC2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75334" y="1940933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28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451BF-5CD1-31D4-03DD-28293A729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01487-651B-ACC9-C695-EDFD027F33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F33C94-7F84-7D69-370A-BB3DBBDA84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CAD736-D2ED-FBD5-66C1-E2D3DF2FE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129526-AF0F-7E9D-7622-BC62A27ABC6D}"/>
              </a:ext>
            </a:extLst>
          </p:cNvPr>
          <p:cNvSpPr txBox="1"/>
          <p:nvPr/>
        </p:nvSpPr>
        <p:spPr>
          <a:xfrm>
            <a:off x="399317" y="597375"/>
            <a:ext cx="11554690" cy="5942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5400" b="1" i="1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Galatians 1:5 (ESV)</a:t>
            </a:r>
            <a:endParaRPr lang="en-US" sz="3600" i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sz="36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5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whom be the glory </a:t>
            </a:r>
          </a:p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5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forever and ever. </a:t>
            </a:r>
          </a:p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5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Amen.</a:t>
            </a:r>
          </a:p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sz="54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429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6949B8-C01A-0AAE-1F77-805CF44DD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D545089-96F6-A62B-323F-CBE1D3EEE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C4AD78-9BA9-7BA1-6F94-8686CB611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166836-2FDA-6E7C-0DAF-7CDF1A1BB1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l="22893" r="17743" b="-1"/>
          <a:stretch>
            <a:fillRect/>
          </a:stretch>
        </p:blipFill>
        <p:spPr>
          <a:xfrm>
            <a:off x="0" y="0"/>
            <a:ext cx="609905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71CA0F-7ED9-BDEA-AB62-5A1AD2CE0C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6788" y="1795580"/>
            <a:ext cx="5794424" cy="4984821"/>
          </a:xfrm>
        </p:spPr>
        <p:txBody>
          <a:bodyPr>
            <a:normAutofit fontScale="90000"/>
          </a:bodyPr>
          <a:lstStyle/>
          <a:p>
            <a:b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The </a:t>
            </a:r>
            <a:r>
              <a:rPr lang="en-US" sz="52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AUTHORITY</a:t>
            </a:r>
            <a:b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</a:br>
            <a:b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of the Gospel (v. 1)</a:t>
            </a:r>
            <a:b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</a:br>
            <a:b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</a:br>
            <a:b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en-US" sz="5200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“</a:t>
            </a:r>
            <a:r>
              <a:rPr lang="en-US" sz="5200" i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apostolos</a:t>
            </a:r>
            <a:r>
              <a:rPr lang="en-US" sz="5200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”</a:t>
            </a:r>
            <a:b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</a:br>
            <a:b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</a:br>
            <a:b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</a:br>
            <a:endParaRPr lang="en-US" sz="5200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312934-D2B2-74AA-1FFD-17F38C588A18}"/>
              </a:ext>
            </a:extLst>
          </p:cNvPr>
          <p:cNvSpPr/>
          <p:nvPr/>
        </p:nvSpPr>
        <p:spPr>
          <a:xfrm>
            <a:off x="220229" y="1579228"/>
            <a:ext cx="545726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Theological Flow</a:t>
            </a:r>
          </a:p>
          <a:p>
            <a:pPr algn="ctr"/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# 1</a:t>
            </a:r>
          </a:p>
        </p:txBody>
      </p:sp>
    </p:spTree>
    <p:extLst>
      <p:ext uri="{BB962C8B-B14F-4D97-AF65-F5344CB8AC3E}">
        <p14:creationId xmlns:p14="http://schemas.microsoft.com/office/powerpoint/2010/main" val="271509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19A09-D723-8125-2F03-141C61928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9C4F7-73FF-3410-ECF0-E58190FCD4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539E5E-3534-E892-E178-264862194B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AF41AD-803A-CCEE-30DA-FEB3EEA75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650179-DEAE-30F6-2171-9A13DDC9B7EC}"/>
              </a:ext>
            </a:extLst>
          </p:cNvPr>
          <p:cNvSpPr txBox="1"/>
          <p:nvPr/>
        </p:nvSpPr>
        <p:spPr>
          <a:xfrm>
            <a:off x="399317" y="625614"/>
            <a:ext cx="11554690" cy="5952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5400" b="1" i="1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Galatians 1:1 (ESV)</a:t>
            </a:r>
            <a:endParaRPr lang="en-US" sz="5400" i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5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Paul, an apostle - not from men nor through man, but </a:t>
            </a:r>
            <a:r>
              <a:rPr lang="en-US" sz="5400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en-US" sz="5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Jesus Christ </a:t>
            </a:r>
            <a:r>
              <a:rPr lang="en-US" sz="5400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5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God the Father, who raised Him from the dead - </a:t>
            </a:r>
          </a:p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sz="54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274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3FFE71-83BA-89F3-F91A-C515CF270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539460F-8640-6E28-A912-871A6C1AE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DE0BF9-37C3-5B2A-60C7-079A0B2B1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99B513-66CD-BF4F-F69C-AC5AAE2662E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l="22893" r="17743" b="-1"/>
          <a:stretch>
            <a:fillRect/>
          </a:stretch>
        </p:blipFill>
        <p:spPr>
          <a:xfrm>
            <a:off x="0" y="0"/>
            <a:ext cx="609905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C09310-A511-AFC9-8336-CB2DA9F35B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2835" y="2550589"/>
            <a:ext cx="5794424" cy="4984821"/>
          </a:xfrm>
        </p:spPr>
        <p:txBody>
          <a:bodyPr>
            <a:normAutofit fontScale="90000"/>
          </a:bodyPr>
          <a:lstStyle/>
          <a:p>
            <a:b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The </a:t>
            </a:r>
            <a:r>
              <a:rPr lang="en-US" sz="52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BLESSING</a:t>
            </a:r>
            <a:b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</a:br>
            <a:b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of the Gospel </a:t>
            </a:r>
            <a:b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</a:br>
            <a:b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(v</a:t>
            </a:r>
            <a:r>
              <a:rPr lang="en-US" sz="5200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v</a:t>
            </a:r>
            <a: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. 2-3)</a:t>
            </a:r>
            <a:b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</a:br>
            <a:b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en-US" sz="5200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“Numbers 6:24-26”</a:t>
            </a:r>
            <a:b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(grace/peace)</a:t>
            </a:r>
            <a:b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</a:br>
            <a:b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</a:br>
            <a:endParaRPr lang="en-US" sz="5200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AB4B48-7120-8F81-DB3D-B7D6AB0144C0}"/>
              </a:ext>
            </a:extLst>
          </p:cNvPr>
          <p:cNvSpPr/>
          <p:nvPr/>
        </p:nvSpPr>
        <p:spPr>
          <a:xfrm>
            <a:off x="237007" y="1733515"/>
            <a:ext cx="545726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Theological Flow</a:t>
            </a:r>
          </a:p>
          <a:p>
            <a:pPr algn="ctr"/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# 2</a:t>
            </a:r>
          </a:p>
          <a:p>
            <a:pPr algn="ctr"/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3574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9B58B-803A-9D3E-9CD6-74DBCD1D3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109EF-0B7D-4C58-FF57-EA34CAEAAF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303F88-2981-2BD0-CB3D-21A79C3587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2D7288-613D-337A-39A3-3D0738732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A45C49-CE4B-5CEB-FF59-9F823262DE13}"/>
              </a:ext>
            </a:extLst>
          </p:cNvPr>
          <p:cNvSpPr txBox="1"/>
          <p:nvPr/>
        </p:nvSpPr>
        <p:spPr>
          <a:xfrm>
            <a:off x="424484" y="597375"/>
            <a:ext cx="11554690" cy="6795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5400" b="1" i="1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Galatians 1:2-3 (ESV)</a:t>
            </a:r>
            <a:endParaRPr lang="en-US" sz="3200" i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sz="32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5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all the brothers who are with me, </a:t>
            </a:r>
          </a:p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5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the churches of Galatia: Grace to you and peace from God the Father and the Lord Jesus Christ,</a:t>
            </a:r>
          </a:p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sz="54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207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7D71F5-E531-5893-B7B2-D3BE69134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8207F73-9F04-C43F-51F3-356017A08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8C4F9C-F143-BDA2-51EE-E6738FD98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A985B6-DFEC-278B-CB26-2E802798150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l="22893" r="17743" b="-1"/>
          <a:stretch>
            <a:fillRect/>
          </a:stretch>
        </p:blipFill>
        <p:spPr>
          <a:xfrm>
            <a:off x="0" y="0"/>
            <a:ext cx="609905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C9CA48-98BE-8E28-D659-427D757F9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4528" y="3428995"/>
            <a:ext cx="5794424" cy="4984821"/>
          </a:xfrm>
        </p:spPr>
        <p:txBody>
          <a:bodyPr>
            <a:normAutofit fontScale="90000"/>
          </a:bodyPr>
          <a:lstStyle/>
          <a:p>
            <a:b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The </a:t>
            </a:r>
            <a:r>
              <a:rPr lang="en-US" sz="5200" b="1" i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SACRIFICE</a:t>
            </a:r>
            <a:b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</a:br>
            <a:b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of the Gospel </a:t>
            </a:r>
            <a:b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</a:br>
            <a:b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(v. 4a)</a:t>
            </a:r>
            <a:b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</a:br>
            <a:b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“doxa”</a:t>
            </a:r>
            <a:b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</a:br>
            <a:b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</a:br>
            <a:b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</a:br>
            <a:endParaRPr lang="en-US" sz="5200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AEFA47-0068-9B3E-9400-90B2673B2AC5}"/>
              </a:ext>
            </a:extLst>
          </p:cNvPr>
          <p:cNvSpPr/>
          <p:nvPr/>
        </p:nvSpPr>
        <p:spPr>
          <a:xfrm>
            <a:off x="320893" y="1733515"/>
            <a:ext cx="545726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Theological Flow</a:t>
            </a:r>
          </a:p>
          <a:p>
            <a:pPr algn="ctr"/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#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1889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4EE98-477A-1AE4-58AD-CF54F5217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77325-8466-645D-BF9F-9F1780542E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A4632F-9791-F15F-2971-BFA446A9E3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670E7B-499A-FA1F-60DC-4A420963E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F9D72C-0BD6-DBDE-215F-FF08037409EF}"/>
              </a:ext>
            </a:extLst>
          </p:cNvPr>
          <p:cNvSpPr txBox="1"/>
          <p:nvPr/>
        </p:nvSpPr>
        <p:spPr>
          <a:xfrm>
            <a:off x="399317" y="597375"/>
            <a:ext cx="11554690" cy="5588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5400" b="1" i="1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Galatians 1:4a (ESV)</a:t>
            </a:r>
            <a:endParaRPr lang="en-US" sz="3600" i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sz="36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5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gave Himself for our sins … </a:t>
            </a:r>
          </a:p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4000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(according to the will of </a:t>
            </a:r>
          </a:p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4000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 God and Father,)</a:t>
            </a:r>
          </a:p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sz="54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868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0BB2E1-6F58-8237-6458-DC7E523EC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0ADA5F6-DD0C-A3D5-CEFB-1B0CF2384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6CA59A-7F2F-A70C-2A45-0F8999330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BD9A57-AA4C-AFF9-9CD4-BA2B90B0A43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l="22893" r="17743" b="-1"/>
          <a:stretch>
            <a:fillRect/>
          </a:stretch>
        </p:blipFill>
        <p:spPr>
          <a:xfrm>
            <a:off x="-4575" y="10"/>
            <a:ext cx="609905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2F64E5-57B9-B2D6-D5CB-7292FF42C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4501" y="3072469"/>
            <a:ext cx="5794424" cy="4984821"/>
          </a:xfrm>
        </p:spPr>
        <p:txBody>
          <a:bodyPr>
            <a:normAutofit fontScale="90000"/>
          </a:bodyPr>
          <a:lstStyle/>
          <a:p>
            <a:b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The </a:t>
            </a:r>
            <a:r>
              <a:rPr lang="en-US" sz="5200" b="1" i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RESCUE</a:t>
            </a:r>
            <a:b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</a:br>
            <a:b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of the Gospel </a:t>
            </a:r>
            <a:b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</a:br>
            <a:b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(v. 4b)</a:t>
            </a:r>
            <a:b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</a:br>
            <a:b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</a:br>
            <a:b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</a:br>
            <a:b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</a:br>
            <a:b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</a:br>
            <a:endParaRPr lang="en-US" sz="5200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B26E42-4B52-C10C-8F5C-3C98784D7CAC}"/>
              </a:ext>
            </a:extLst>
          </p:cNvPr>
          <p:cNvSpPr/>
          <p:nvPr/>
        </p:nvSpPr>
        <p:spPr>
          <a:xfrm>
            <a:off x="316318" y="1990289"/>
            <a:ext cx="545726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Theological Flow</a:t>
            </a:r>
          </a:p>
          <a:p>
            <a:pPr algn="ctr"/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#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8340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CAD94-6564-5619-6BE7-88F09BE57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52707-1EE5-8CBB-6954-0723A49A04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6E2760-880F-D920-E28C-3EFE96339B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C57E4D-8F2F-446B-C269-309ADE202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26727C-6943-2024-C0EF-BAEFA59EC298}"/>
              </a:ext>
            </a:extLst>
          </p:cNvPr>
          <p:cNvSpPr txBox="1"/>
          <p:nvPr/>
        </p:nvSpPr>
        <p:spPr>
          <a:xfrm>
            <a:off x="399317" y="597375"/>
            <a:ext cx="11554690" cy="6547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5400" b="1" i="1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Galatians 1:4b (ESV)</a:t>
            </a:r>
            <a:endParaRPr lang="en-US" sz="3600" i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sz="36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4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gave Himself for our sins …</a:t>
            </a:r>
          </a:p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5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DELIVER US from the present evil age, according to the will of our God and Father, </a:t>
            </a:r>
          </a:p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sz="54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138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AA81E5-F4B0-2B92-75B7-EF7A2E595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A7D74D8-AD95-059A-DBEC-805FA4284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F314AE-00E9-E4B7-5885-8FBDF3C42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234743-A0D0-064C-C32F-BDA40F3BA0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l="22893" r="17743" b="-1"/>
          <a:stretch>
            <a:fillRect/>
          </a:stretch>
        </p:blipFill>
        <p:spPr>
          <a:xfrm>
            <a:off x="-4575" y="10"/>
            <a:ext cx="609905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C4146E-924F-8E0F-395F-60F0C385A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4501" y="3072469"/>
            <a:ext cx="5794424" cy="4984821"/>
          </a:xfrm>
        </p:spPr>
        <p:txBody>
          <a:bodyPr>
            <a:normAutofit fontScale="90000"/>
          </a:bodyPr>
          <a:lstStyle/>
          <a:p>
            <a:b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The </a:t>
            </a:r>
            <a:r>
              <a:rPr lang="en-US" sz="5200" b="1" i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DOXOLOGY</a:t>
            </a:r>
            <a:b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</a:br>
            <a:b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of the Gospel </a:t>
            </a:r>
            <a:b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</a:br>
            <a:b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(v. 5)</a:t>
            </a:r>
            <a:b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</a:br>
            <a:b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</a:br>
            <a:b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</a:br>
            <a:b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</a:br>
            <a:b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</a:br>
            <a:endParaRPr lang="en-US" sz="5200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B2FD36-92D1-ABF3-1A87-57A8230464BE}"/>
              </a:ext>
            </a:extLst>
          </p:cNvPr>
          <p:cNvSpPr/>
          <p:nvPr/>
        </p:nvSpPr>
        <p:spPr>
          <a:xfrm>
            <a:off x="316318" y="1990289"/>
            <a:ext cx="545726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Theological Flow</a:t>
            </a:r>
          </a:p>
          <a:p>
            <a:pPr algn="ctr"/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#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6465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7E9B96-E8FC-3F3D-BF5A-29C0A645819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l="22893" r="17743" b="-1"/>
          <a:stretch>
            <a:fillRect/>
          </a:stretch>
        </p:blipFill>
        <p:spPr>
          <a:xfrm>
            <a:off x="-4575" y="0"/>
            <a:ext cx="609905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DB9FCC-2607-5B2D-5CF8-0C2C3BA58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727" y="166019"/>
            <a:ext cx="11316748" cy="2215884"/>
          </a:xfrm>
        </p:spPr>
        <p:txBody>
          <a:bodyPr>
            <a:normAutofit/>
          </a:bodyPr>
          <a:lstStyle/>
          <a:p>
            <a:r>
              <a:rPr lang="en-US" sz="66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“</a:t>
            </a:r>
            <a:r>
              <a:rPr lang="en-US" sz="6600" i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The Gospel in a Greeting</a:t>
            </a:r>
            <a:r>
              <a:rPr lang="en-US" sz="66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057FC3-9D2F-32DF-CF6A-96ACCB1B3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8109" y="3276808"/>
            <a:ext cx="9992732" cy="2880711"/>
          </a:xfrm>
        </p:spPr>
        <p:txBody>
          <a:bodyPr>
            <a:normAutofit fontScale="85000" lnSpcReduction="20000"/>
          </a:bodyPr>
          <a:lstStyle/>
          <a:p>
            <a:r>
              <a: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Galatians 1:1-5 (ESV)</a:t>
            </a:r>
          </a:p>
          <a:p>
            <a:endParaRPr lang="en-US" sz="5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endParaRPr lang="en-US" sz="5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r>
              <a:rPr lang="en-US" sz="36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There’s more than meets the eye.</a:t>
            </a:r>
          </a:p>
        </p:txBody>
      </p:sp>
    </p:spTree>
    <p:extLst>
      <p:ext uri="{BB962C8B-B14F-4D97-AF65-F5344CB8AC3E}">
        <p14:creationId xmlns:p14="http://schemas.microsoft.com/office/powerpoint/2010/main" val="2713658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8675C-D571-5586-838F-3DF38DA97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D56B0-2498-17B2-0C23-09AB1B1ABA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EEB23A-F839-772B-FB15-138BF573DB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BEE3E8-71BA-87BD-E04A-E6327CA9F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35E976-D808-30F1-C8DE-FEF0ADEADBCA}"/>
              </a:ext>
            </a:extLst>
          </p:cNvPr>
          <p:cNvSpPr txBox="1"/>
          <p:nvPr/>
        </p:nvSpPr>
        <p:spPr>
          <a:xfrm>
            <a:off x="399317" y="597375"/>
            <a:ext cx="11554690" cy="5942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5400" b="1" i="1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Galatians 1:5 (ESV)</a:t>
            </a:r>
            <a:endParaRPr lang="en-US" sz="3600" i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sz="36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5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whom be the glory </a:t>
            </a:r>
          </a:p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5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forever and ever. </a:t>
            </a:r>
          </a:p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5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Amen.</a:t>
            </a:r>
          </a:p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sz="54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750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758C92-43C9-7FDA-651B-55764178E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41A3BF3-0D14-5A3F-19EE-D20B56685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5142FF-2956-BB81-08BB-A42C6BBF5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149F3B-2A56-1F15-652E-98F39F57F8F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l="22893" r="17743" b="-1"/>
          <a:stretch>
            <a:fillRect/>
          </a:stretch>
        </p:blipFill>
        <p:spPr>
          <a:xfrm>
            <a:off x="-138308" y="10"/>
            <a:ext cx="609905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144F54-4E78-531B-DE5F-48D4B0C1CC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894" y="65351"/>
            <a:ext cx="11316748" cy="2215884"/>
          </a:xfrm>
        </p:spPr>
        <p:txBody>
          <a:bodyPr>
            <a:normAutofit/>
          </a:bodyPr>
          <a:lstStyle/>
          <a:p>
            <a:r>
              <a:rPr lang="en-US" sz="66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“</a:t>
            </a:r>
            <a:r>
              <a:rPr lang="en-US" sz="6600" i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The Gospel in a Greeting</a:t>
            </a:r>
            <a:r>
              <a:rPr lang="en-US" sz="66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9794A9-42B0-38FF-6136-2248083BC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8109" y="3276808"/>
            <a:ext cx="9992732" cy="2880711"/>
          </a:xfrm>
        </p:spPr>
        <p:txBody>
          <a:bodyPr>
            <a:normAutofit fontScale="85000" lnSpcReduction="20000"/>
          </a:bodyPr>
          <a:lstStyle/>
          <a:p>
            <a:r>
              <a: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Galatians 1:1-5 (ESV)</a:t>
            </a:r>
          </a:p>
          <a:p>
            <a:endParaRPr lang="en-US" sz="5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endParaRPr lang="en-US" sz="5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r>
              <a:rPr lang="en-US" sz="36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There’s more than meets the eye.</a:t>
            </a:r>
          </a:p>
        </p:txBody>
      </p:sp>
    </p:spTree>
    <p:extLst>
      <p:ext uri="{BB962C8B-B14F-4D97-AF65-F5344CB8AC3E}">
        <p14:creationId xmlns:p14="http://schemas.microsoft.com/office/powerpoint/2010/main" val="1119128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238616-B22C-66FC-0222-0E90490CA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artoon of a person holding a scroll&#10;&#10;AI-generated content may be incorrect.">
            <a:extLst>
              <a:ext uri="{FF2B5EF4-FFF2-40B4-BE49-F238E27FC236}">
                <a16:creationId xmlns:a16="http://schemas.microsoft.com/office/drawing/2014/main" id="{6DD077DC-C3E7-8884-DED3-BC07CFB5A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4007"/>
          <a:stretch>
            <a:fillRect/>
          </a:stretch>
        </p:blipFill>
        <p:spPr>
          <a:xfrm>
            <a:off x="20" y="-16897"/>
            <a:ext cx="5343974" cy="6884632"/>
          </a:xfrm>
          <a:prstGeom prst="rect">
            <a:avLst/>
          </a:prstGeom>
        </p:spPr>
      </p:pic>
      <p:pic>
        <p:nvPicPr>
          <p:cNvPr id="5" name="Picture 4" descr="A blue surface with white spots&#10;&#10;AI-generated content may be incorrect.">
            <a:extLst>
              <a:ext uri="{FF2B5EF4-FFF2-40B4-BE49-F238E27FC236}">
                <a16:creationId xmlns:a16="http://schemas.microsoft.com/office/drawing/2014/main" id="{12229868-EFE3-76AA-5BDF-114164518C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377" r="14227" b="-1"/>
          <a:stretch>
            <a:fillRect/>
          </a:stretch>
        </p:blipFill>
        <p:spPr>
          <a:xfrm>
            <a:off x="5343993" y="-16897"/>
            <a:ext cx="6848006" cy="6884632"/>
          </a:xfrm>
          <a:prstGeom prst="rect">
            <a:avLst/>
          </a:prstGeom>
        </p:spPr>
      </p:pic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65BB107-83C5-9C5B-7D63-EDF84874D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4083" y="1474755"/>
            <a:ext cx="3943552" cy="3927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7BF9E4-C0CE-0DF2-393D-65DA39CE4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4415" y="2292483"/>
            <a:ext cx="3540334" cy="2280206"/>
          </a:xfrm>
        </p:spPr>
        <p:txBody>
          <a:bodyPr anchor="t">
            <a:normAutofit fontScale="90000"/>
          </a:bodyPr>
          <a:lstStyle/>
          <a:p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Jesus Christ, Nothing Else Matters!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64CD619-D4E5-B157-8B71-D48465675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75334" y="1940933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33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0D12D-4F64-055D-0BBE-B634E6F65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D3D82-1024-C816-BD1C-7C1700F1A5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10E3ED-8489-F1DB-6E05-BD75B8FCEC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A54315-1D37-4778-D1A1-F11EF5DDC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0D7E84-DDB1-4C68-368C-88D73E2B53E8}"/>
              </a:ext>
            </a:extLst>
          </p:cNvPr>
          <p:cNvSpPr txBox="1"/>
          <p:nvPr/>
        </p:nvSpPr>
        <p:spPr>
          <a:xfrm>
            <a:off x="1291905" y="2873315"/>
            <a:ext cx="100751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“We are </a:t>
            </a:r>
            <a:r>
              <a:rPr lang="en-US" sz="6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called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by God, </a:t>
            </a:r>
            <a:r>
              <a:rPr lang="en-US" sz="6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saved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by grace, and </a:t>
            </a:r>
            <a:r>
              <a:rPr lang="en-US" sz="6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committed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to the cause of Christ.”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667B39-1F48-6FA9-3763-107769717282}"/>
              </a:ext>
            </a:extLst>
          </p:cNvPr>
          <p:cNvSpPr/>
          <p:nvPr/>
        </p:nvSpPr>
        <p:spPr>
          <a:xfrm>
            <a:off x="2907278" y="676870"/>
            <a:ext cx="637745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Key Thought: </a:t>
            </a:r>
          </a:p>
        </p:txBody>
      </p:sp>
    </p:spTree>
    <p:extLst>
      <p:ext uri="{BB962C8B-B14F-4D97-AF65-F5344CB8AC3E}">
        <p14:creationId xmlns:p14="http://schemas.microsoft.com/office/powerpoint/2010/main" val="2531961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FFE8A-B1D6-4608-79C7-F1F6F7DB6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033FC-6DD5-504C-CBB3-687037F6D1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CA6511-C86F-A860-5724-D0DBA70637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81C267-EBD5-805E-697F-EAE3A79E9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40A6FF-3C77-BCDB-5E84-55E6B66C66DB}"/>
              </a:ext>
            </a:extLst>
          </p:cNvPr>
          <p:cNvSpPr txBox="1"/>
          <p:nvPr/>
        </p:nvSpPr>
        <p:spPr>
          <a:xfrm>
            <a:off x="365761" y="386608"/>
            <a:ext cx="11554690" cy="7612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5400" b="1" i="1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Grace (Acts 11:23) </a:t>
            </a:r>
            <a:endParaRPr lang="en-US" sz="5400" i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5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he came and saw the </a:t>
            </a:r>
            <a:r>
              <a:rPr lang="en-US" sz="5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grace of God</a:t>
            </a:r>
            <a:r>
              <a:rPr lang="en-US" sz="5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he was glad, and he exhorted them all to </a:t>
            </a:r>
            <a:r>
              <a:rPr lang="en-US" sz="5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remain faithful to the Lord with steadfast purpose</a:t>
            </a:r>
            <a:r>
              <a:rPr lang="en-US" sz="5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8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6600" dirty="0">
                <a:solidFill>
                  <a:srgbClr val="FFFF00"/>
                </a:solidFill>
              </a:rPr>
              <a:t>ἡ χάρις τοῦ θεοῦ</a:t>
            </a:r>
            <a:endParaRPr lang="en-US" sz="23900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sz="54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774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5573C6-C32C-FFFC-68DB-221D63E77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2D100A8-C3A6-E05D-64F9-A36A015EE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A85DB3-B2FF-070F-6C81-12129B5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00BF1B-6C5A-0028-9B03-978CAFE4466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l="22893" r="17743" b="-1"/>
          <a:stretch>
            <a:fillRect/>
          </a:stretch>
        </p:blipFill>
        <p:spPr>
          <a:xfrm>
            <a:off x="0" y="0"/>
            <a:ext cx="609905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9F00AC-3FDB-15AE-0244-A6116C2C7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1232" y="3003595"/>
            <a:ext cx="9795637" cy="4984821"/>
          </a:xfrm>
        </p:spPr>
        <p:txBody>
          <a:bodyPr>
            <a:normAutofit fontScale="90000"/>
          </a:bodyPr>
          <a:lstStyle/>
          <a:p>
            <a:pPr algn="l"/>
            <a:b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</a:br>
            <a:b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I. </a:t>
            </a:r>
            <a:r>
              <a:rPr lang="en-US" sz="5200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The </a:t>
            </a:r>
            <a:r>
              <a:rPr lang="en-US" sz="5200" b="1" i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SOURCE</a:t>
            </a:r>
            <a:r>
              <a:rPr lang="en-US" sz="5200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 of Paul’s authority (vv. 1-2)</a:t>
            </a:r>
            <a:br>
              <a:rPr lang="en-US" sz="5200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</a:br>
            <a:br>
              <a:rPr lang="en-US" sz="5200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en-US" sz="5200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II. The </a:t>
            </a:r>
            <a:r>
              <a:rPr lang="en-US" sz="5200" b="1" i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SUBSTANCE</a:t>
            </a:r>
            <a:r>
              <a:rPr lang="en-US" sz="5200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 of the Gospel (vv. 3-4)</a:t>
            </a:r>
            <a:br>
              <a:rPr lang="en-US" sz="5200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</a:br>
            <a:br>
              <a:rPr lang="en-US" sz="5200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en-US" sz="5200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III. The </a:t>
            </a:r>
            <a:r>
              <a:rPr lang="en-US" sz="5200" b="1" i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SUPREMACY</a:t>
            </a:r>
            <a:r>
              <a:rPr lang="en-US" sz="5200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 of God’s glory (v. 5)</a:t>
            </a:r>
            <a:b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</a:br>
            <a:b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</a:br>
            <a:br>
              <a:rPr lang="en-US" sz="52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</a:br>
            <a:endParaRPr lang="en-US" sz="5200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851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B30B4-9975-B775-1445-578AE3F98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44E2A-AF7C-D280-D7EB-D798423BA8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6B0885-1A8D-7521-BFBC-4667153402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81D5BC-0B61-6AAF-BD50-AAD21BDCE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2441D3-D74F-E00A-C182-4B9F2CB4F2AD}"/>
              </a:ext>
            </a:extLst>
          </p:cNvPr>
          <p:cNvSpPr txBox="1"/>
          <p:nvPr/>
        </p:nvSpPr>
        <p:spPr>
          <a:xfrm>
            <a:off x="399317" y="625614"/>
            <a:ext cx="11554690" cy="5952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5400" b="1" i="1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Galatians 1:1 (ESV)</a:t>
            </a:r>
            <a:endParaRPr lang="en-US" sz="5400" i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5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Paul, an apostle - not from men nor through man, but </a:t>
            </a:r>
            <a:r>
              <a:rPr lang="en-US" sz="5400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en-US" sz="5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Jesus Christ </a:t>
            </a:r>
            <a:r>
              <a:rPr lang="en-US" sz="5400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5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God the Father, who raised Him from the dead - </a:t>
            </a:r>
          </a:p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sz="54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430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A62D6-A335-3AA6-3DFB-BB63A9513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00754-50DC-302E-3555-3F407D0EAF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8AD001-3D0A-616D-2243-A6E3B66DC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05DC45-AEFA-56F5-F994-F01A1310A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F041CB-6D43-F57B-098A-8CD683C23F7B}"/>
              </a:ext>
            </a:extLst>
          </p:cNvPr>
          <p:cNvSpPr txBox="1"/>
          <p:nvPr/>
        </p:nvSpPr>
        <p:spPr>
          <a:xfrm>
            <a:off x="424484" y="597375"/>
            <a:ext cx="11554690" cy="6260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5400" b="1" i="1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Galatians 1:2 (ESV)</a:t>
            </a:r>
            <a:endParaRPr lang="en-US" sz="5400" i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sz="54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5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all the brothers </a:t>
            </a:r>
          </a:p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5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are with me, </a:t>
            </a:r>
          </a:p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5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the churches of Galatia:</a:t>
            </a:r>
          </a:p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sz="54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685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D8B18-2927-C5B0-8FA0-51DC29ADC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B4882-07AA-1306-3F50-8A5DF22D2A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4DEC6C-03B5-A760-C441-46EB4BF778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17DBA5-428E-5232-8E38-8766F3753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633B3D-7536-CED4-2892-B8F454A926E8}"/>
              </a:ext>
            </a:extLst>
          </p:cNvPr>
          <p:cNvSpPr txBox="1"/>
          <p:nvPr/>
        </p:nvSpPr>
        <p:spPr>
          <a:xfrm>
            <a:off x="399317" y="597375"/>
            <a:ext cx="11554690" cy="6260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5400" b="1" i="1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Galatians 1:3 (ESV)</a:t>
            </a:r>
            <a:endParaRPr lang="en-US" sz="5400" i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sz="54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5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Grace to you and peace from </a:t>
            </a:r>
          </a:p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5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 the Father and the </a:t>
            </a:r>
          </a:p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5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Lord Jesus Christ,</a:t>
            </a:r>
          </a:p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sz="54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337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C61CB-7FBE-F7B5-720F-0655BB06F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75ECA-4BF3-D5D1-E6FD-80EFFB9D74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2AAA62-8BA1-670A-30BA-02C1B39317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93028C-FD1C-CA86-38DD-70BAA97C1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F9CA48-28A5-FB8B-69E5-3D01401A8509}"/>
              </a:ext>
            </a:extLst>
          </p:cNvPr>
          <p:cNvSpPr txBox="1"/>
          <p:nvPr/>
        </p:nvSpPr>
        <p:spPr>
          <a:xfrm>
            <a:off x="399317" y="597375"/>
            <a:ext cx="11554690" cy="6795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5400" b="1" i="1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Galatians 1:4 (ESV)</a:t>
            </a:r>
            <a:endParaRPr lang="en-US" sz="3600" i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sz="36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5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gave Himself for our sins to deliver us from the present evil age, according to the will of </a:t>
            </a:r>
          </a:p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5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 God and Father,</a:t>
            </a:r>
          </a:p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sz="54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53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561</Words>
  <Application>Microsoft Office PowerPoint</Application>
  <PresentationFormat>Widescreen</PresentationFormat>
  <Paragraphs>81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Aptos</vt:lpstr>
      <vt:lpstr>Aptos Display</vt:lpstr>
      <vt:lpstr>Arial</vt:lpstr>
      <vt:lpstr>Georgia</vt:lpstr>
      <vt:lpstr>Office Theme</vt:lpstr>
      <vt:lpstr>Remember:   Without Jesus Christ, Nothing Else Matters!</vt:lpstr>
      <vt:lpstr>“The Gospel in a Greeting”</vt:lpstr>
      <vt:lpstr>PowerPoint Presentation</vt:lpstr>
      <vt:lpstr>PowerPoint Presentation</vt:lpstr>
      <vt:lpstr>  I. The SOURCE of Paul’s authority (vv. 1-2)  II. The SUBSTANCE of the Gospel (vv. 3-4)  III. The SUPREMACY of God’s glory (v. 5)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The AUTHORITY  of the Gospel (v. 1)   “apostolos”   </vt:lpstr>
      <vt:lpstr>PowerPoint Presentation</vt:lpstr>
      <vt:lpstr> The BLESSING  of the Gospel   (vv. 2-3)  “Numbers 6:24-26” (grace/peace)  </vt:lpstr>
      <vt:lpstr>PowerPoint Presentation</vt:lpstr>
      <vt:lpstr> The SACRIFICE  of the Gospel   (v. 4a)  “doxa”   </vt:lpstr>
      <vt:lpstr>PowerPoint Presentation</vt:lpstr>
      <vt:lpstr> The RESCUE  of the Gospel   (v. 4b)     </vt:lpstr>
      <vt:lpstr>PowerPoint Presentation</vt:lpstr>
      <vt:lpstr> The DOXOLOGY  of the Gospel   (v. 5)     </vt:lpstr>
      <vt:lpstr>PowerPoint Presentation</vt:lpstr>
      <vt:lpstr>“The Gospel in a Greeting”</vt:lpstr>
      <vt:lpstr>Remember:   Without Jesus Christ, Nothing Else Matters!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Williamson</dc:creator>
  <cp:lastModifiedBy>David Williamson</cp:lastModifiedBy>
  <cp:revision>2</cp:revision>
  <dcterms:created xsi:type="dcterms:W3CDTF">2025-09-14T11:53:45Z</dcterms:created>
  <dcterms:modified xsi:type="dcterms:W3CDTF">2025-09-16T14:55:34Z</dcterms:modified>
</cp:coreProperties>
</file>