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42" r:id="rId5"/>
    <p:sldId id="381" r:id="rId6"/>
    <p:sldId id="385" r:id="rId7"/>
    <p:sldId id="373" r:id="rId8"/>
    <p:sldId id="374" r:id="rId9"/>
    <p:sldId id="376" r:id="rId10"/>
    <p:sldId id="391" r:id="rId11"/>
    <p:sldId id="378" r:id="rId12"/>
    <p:sldId id="377" r:id="rId13"/>
    <p:sldId id="390" r:id="rId14"/>
    <p:sldId id="379" r:id="rId15"/>
    <p:sldId id="380" r:id="rId16"/>
    <p:sldId id="389" r:id="rId17"/>
    <p:sldId id="387" r:id="rId18"/>
    <p:sldId id="388" r:id="rId19"/>
    <p:sldId id="392" r:id="rId20"/>
    <p:sldId id="393" r:id="rId21"/>
    <p:sldId id="394" r:id="rId22"/>
    <p:sldId id="382" r:id="rId23"/>
    <p:sldId id="386" r:id="rId24"/>
    <p:sldId id="395" r:id="rId25"/>
    <p:sldId id="396" r:id="rId26"/>
    <p:sldId id="3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FBFE"/>
    <a:srgbClr val="000000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3" autoAdjust="0"/>
    <p:restoredTop sz="95388" autoAdjust="0"/>
  </p:normalViewPr>
  <p:slideViewPr>
    <p:cSldViewPr snapToGrid="0" snapToObjects="1" showGuides="1">
      <p:cViewPr>
        <p:scale>
          <a:sx n="66" d="100"/>
          <a:sy n="66" d="100"/>
        </p:scale>
        <p:origin x="1954" y="69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7/27/2025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7B516-F122-036F-4143-460EC1987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21FFC-B0E5-C0D7-4B7E-BFF571645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E8618-A919-A7C5-0499-03D79761B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2BCEC-059F-A4F4-B0AC-1DC2C74EE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1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C9E3D-059B-A774-AD52-C2D426E1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FE7D9-8535-2F2D-2F1E-12E0DFB2E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7E3E9-D579-A9C2-9D5E-F8A9E276E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28F05-7F15-DDC4-B495-127126AB4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40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EF21-B6D7-C736-A454-2026822E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316C42-30DC-5BA0-EF1C-B7D41FBD9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5C0D5-1717-A63A-2115-C3A6FD152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591DF-1CD4-3D0F-2227-6F21E2B37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7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96682-0C5B-2719-A60D-6A669A3C2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8D301-4BE6-ED7E-87E3-976CE639C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FB2B0-2F27-4228-2C39-64B181623C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E3DDA-F4F8-1A35-F652-C953B7F45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EA87-DA4F-94EB-95DF-0632C5C1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18824-4270-D4BC-6952-7B8EA4686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125D4A-3B57-A2C7-E045-408879957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E2468-6974-6EED-64F9-96F579058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8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44B3-DB38-73D9-8DA9-70FEFF75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2E269-E611-364E-DA31-ACA450D0A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CFEDD-20EE-D9BC-7AC7-9544BA791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2F9D0-BA12-F001-7D9A-AC6BC8DFD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0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8F5C-45E4-E4DB-F142-B52BFAC7B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ABEEBF-6F84-50C5-8F02-23A1EE3FE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DCAF9-F9EE-29EE-CF51-2DA2BB734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B8673-83CA-EFF3-0580-A6ADB8AC5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6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0A463-5C36-F8E4-48DE-2A48CA0A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91542-E2C4-D57B-B07D-8B38E4A46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96261-63C6-7F84-18BD-4B8A6F2DD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268FD-6E8C-CBA8-BC15-F1DEAA127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1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B9848-90B2-CA48-D41E-68E26FEEB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EB953-39CB-352A-64CF-D7C8A242C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162588-F039-F39C-FEC9-AC7FF07A5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B1D47-337A-6DA7-E244-5264D42F4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0217-096B-C217-ABC6-2F99C75B4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B0619-AD91-304A-AE20-7EE63EB4A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2AB8A2-28C3-B657-0C50-517BE4174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F4E40-0D2B-C39B-7154-6456171D9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“Standing strong in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 stormy society”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71762"/>
            <a:ext cx="12191997" cy="2577772"/>
          </a:xfrm>
        </p:spPr>
        <p:txBody>
          <a:bodyPr/>
          <a:lstStyle/>
          <a:p>
            <a:r>
              <a:rPr lang="en-US" sz="4800" dirty="0">
                <a:solidFill>
                  <a:srgbClr val="FFFFFF"/>
                </a:solidFill>
              </a:rPr>
              <a:t>Titus 1:5-14 [ESV]</a:t>
            </a:r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F2160-8FEA-45EF-F102-0DA1CBB1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673C-8BA9-4C6F-3CE1-216C7C2B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Point #3 -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Conviction is sound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cap="none" dirty="0">
                <a:solidFill>
                  <a:schemeClr val="bg1"/>
                </a:solidFill>
              </a:rPr>
              <a:t>vv.</a:t>
            </a:r>
            <a:r>
              <a:rPr lang="en-US" dirty="0">
                <a:solidFill>
                  <a:schemeClr val="bg1"/>
                </a:solidFill>
              </a:rPr>
              <a:t> 9-10)</a:t>
            </a:r>
          </a:p>
        </p:txBody>
      </p:sp>
    </p:spTree>
    <p:extLst>
      <p:ext uri="{BB962C8B-B14F-4D97-AF65-F5344CB8AC3E}">
        <p14:creationId xmlns:p14="http://schemas.microsoft.com/office/powerpoint/2010/main" val="32402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5CFDE-8C22-A31B-70B1-2CF63B96A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2B11-238E-9038-D5E2-3D57E887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26" y="3620983"/>
            <a:ext cx="11019017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He must hold firm to the trustworthy word as taught, so that he may be able to give instruction in sound doctrine and also to rebuke those who contradict it. 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6E0A80-664C-D4A8-ABB9-F3DCBFBA5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678278"/>
            <a:ext cx="11562303" cy="2387865"/>
          </a:xfrm>
        </p:spPr>
        <p:txBody>
          <a:bodyPr/>
          <a:lstStyle/>
          <a:p>
            <a:r>
              <a:rPr lang="en-US" dirty="0"/>
              <a:t>Titus 1:9 (ESV)</a:t>
            </a:r>
          </a:p>
        </p:txBody>
      </p:sp>
    </p:spTree>
    <p:extLst>
      <p:ext uri="{BB962C8B-B14F-4D97-AF65-F5344CB8AC3E}">
        <p14:creationId xmlns:p14="http://schemas.microsoft.com/office/powerpoint/2010/main" val="323176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E5C78-01A3-AFA0-982E-803E5D4E2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EAE1-379E-2269-62F9-B30E6410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16" y="2619300"/>
            <a:ext cx="11548261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For there are many who are insubordinate, empty talkers and deceivers, especially those of the circumcision party.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CC4D1E-CD12-EA16-B0DA-F73486526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679404"/>
            <a:ext cx="11562303" cy="2387865"/>
          </a:xfrm>
        </p:spPr>
        <p:txBody>
          <a:bodyPr/>
          <a:lstStyle/>
          <a:p>
            <a:r>
              <a:rPr lang="en-US" dirty="0"/>
              <a:t>Titus 1:10 (ESV)</a:t>
            </a:r>
          </a:p>
        </p:txBody>
      </p:sp>
    </p:spTree>
    <p:extLst>
      <p:ext uri="{BB962C8B-B14F-4D97-AF65-F5344CB8AC3E}">
        <p14:creationId xmlns:p14="http://schemas.microsoft.com/office/powerpoint/2010/main" val="70292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4545-4E69-0263-D3E4-FD9792217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E5A2-C905-CD3C-E996-024C568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8" y="1821180"/>
            <a:ext cx="12191994" cy="32156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Point #4 -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Compromise is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shameful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cap="none" dirty="0">
                <a:solidFill>
                  <a:schemeClr val="bg1"/>
                </a:solidFill>
              </a:rPr>
              <a:t>vv.</a:t>
            </a:r>
            <a:r>
              <a:rPr lang="en-US" dirty="0">
                <a:solidFill>
                  <a:schemeClr val="bg1"/>
                </a:solidFill>
              </a:rPr>
              <a:t> 11-12)</a:t>
            </a:r>
          </a:p>
        </p:txBody>
      </p:sp>
    </p:spTree>
    <p:extLst>
      <p:ext uri="{BB962C8B-B14F-4D97-AF65-F5344CB8AC3E}">
        <p14:creationId xmlns:p14="http://schemas.microsoft.com/office/powerpoint/2010/main" val="171760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44E02-6156-F2DF-97B0-6F31F4E7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42D1-0FD7-54EF-39E1-2441277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39" y="2627614"/>
            <a:ext cx="11152689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They must be silenced, since they are upsetting whole families by teaching for shameful gain what they ought not to teach.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123E8F5-5DE6-9FCC-9C38-3E950A712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720968"/>
            <a:ext cx="11562303" cy="2387865"/>
          </a:xfrm>
        </p:spPr>
        <p:txBody>
          <a:bodyPr/>
          <a:lstStyle/>
          <a:p>
            <a:r>
              <a:rPr lang="en-US" dirty="0"/>
              <a:t>Titus 1:11 (ESV)</a:t>
            </a:r>
          </a:p>
        </p:txBody>
      </p:sp>
    </p:spTree>
    <p:extLst>
      <p:ext uri="{BB962C8B-B14F-4D97-AF65-F5344CB8AC3E}">
        <p14:creationId xmlns:p14="http://schemas.microsoft.com/office/powerpoint/2010/main" val="156309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8964D-9AF0-AA5F-7C21-AA04D2DAD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5924-D744-0A6B-0658-CA8791F5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47" y="2698399"/>
            <a:ext cx="11548261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One of the Cretans, a prophet of their own, said, “Cretans are always liars, evil beasts, lazy gluttons.”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013BA5-DA28-9DE2-8B59-495BDB056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696029"/>
            <a:ext cx="11562303" cy="2387865"/>
          </a:xfrm>
        </p:spPr>
        <p:txBody>
          <a:bodyPr/>
          <a:lstStyle/>
          <a:p>
            <a:r>
              <a:rPr lang="en-US" dirty="0"/>
              <a:t>Titus 1:12 (ESV)</a:t>
            </a:r>
          </a:p>
        </p:txBody>
      </p:sp>
    </p:spTree>
    <p:extLst>
      <p:ext uri="{BB962C8B-B14F-4D97-AF65-F5344CB8AC3E}">
        <p14:creationId xmlns:p14="http://schemas.microsoft.com/office/powerpoint/2010/main" val="324472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C2F3A-77D7-0942-0011-838A73C3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D95E-AA31-48AA-F750-BC97AAF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8" y="1821180"/>
            <a:ext cx="12191994" cy="32156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Point #5 -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Command is to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silence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cap="none" dirty="0">
                <a:solidFill>
                  <a:schemeClr val="bg1"/>
                </a:solidFill>
              </a:rPr>
              <a:t>vv.</a:t>
            </a:r>
            <a:r>
              <a:rPr lang="en-US" dirty="0">
                <a:solidFill>
                  <a:schemeClr val="bg1"/>
                </a:solidFill>
              </a:rPr>
              <a:t> 13-14)</a:t>
            </a:r>
          </a:p>
        </p:txBody>
      </p:sp>
    </p:spTree>
    <p:extLst>
      <p:ext uri="{BB962C8B-B14F-4D97-AF65-F5344CB8AC3E}">
        <p14:creationId xmlns:p14="http://schemas.microsoft.com/office/powerpoint/2010/main" val="380870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C5DD-6289-1385-8ADC-E721464F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817-F234-F6AD-2D5C-0F0C6EC4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47" y="2698399"/>
            <a:ext cx="11548261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testimony is true. Therefore rebuke them sharply, that they may be found in the faith,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B6F70E-C03A-14D5-EC3D-0D34108DD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696029"/>
            <a:ext cx="11562303" cy="2387865"/>
          </a:xfrm>
        </p:spPr>
        <p:txBody>
          <a:bodyPr/>
          <a:lstStyle/>
          <a:p>
            <a:r>
              <a:rPr lang="en-US" dirty="0"/>
              <a:t>Titus 1:13 (ESV)</a:t>
            </a:r>
          </a:p>
        </p:txBody>
      </p:sp>
    </p:spTree>
    <p:extLst>
      <p:ext uri="{BB962C8B-B14F-4D97-AF65-F5344CB8AC3E}">
        <p14:creationId xmlns:p14="http://schemas.microsoft.com/office/powerpoint/2010/main" val="216622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DC2C7-E548-6EFC-B66E-637F2577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99C33-5DCE-99DD-ED89-65D37EBD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95" y="2615272"/>
            <a:ext cx="10889233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not devoting themselves to Jewish myths and the commands of people who turn away from the truth. 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374BF8-E381-51F4-00C3-A1ECE5455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696029"/>
            <a:ext cx="11562303" cy="2387865"/>
          </a:xfrm>
        </p:spPr>
        <p:txBody>
          <a:bodyPr/>
          <a:lstStyle/>
          <a:p>
            <a:r>
              <a:rPr lang="en-US" dirty="0"/>
              <a:t>Titus 1:14 (ESV)</a:t>
            </a:r>
          </a:p>
        </p:txBody>
      </p:sp>
    </p:spTree>
    <p:extLst>
      <p:ext uri="{BB962C8B-B14F-4D97-AF65-F5344CB8AC3E}">
        <p14:creationId xmlns:p14="http://schemas.microsoft.com/office/powerpoint/2010/main" val="360312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419B7-1884-66D1-FD31-4C095FC0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7F84197-E378-F9BD-F344-3FF6AE20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511762"/>
            <a:ext cx="5261957" cy="1782551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Elder’s #1 responsibility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FE87FA4-1DF1-C71D-6D34-CEA60C2B1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82" y="3104275"/>
            <a:ext cx="5744095" cy="3241963"/>
          </a:xfrm>
        </p:spPr>
        <p:txBody>
          <a:bodyPr/>
          <a:lstStyle/>
          <a:p>
            <a:pPr algn="ctr"/>
            <a:r>
              <a:rPr lang="en-US" sz="4800" dirty="0"/>
              <a:t>Shepherd </a:t>
            </a:r>
          </a:p>
          <a:p>
            <a:pPr algn="ctr"/>
            <a:r>
              <a:rPr lang="en-US" sz="4800" dirty="0"/>
              <a:t>the flock </a:t>
            </a:r>
          </a:p>
          <a:p>
            <a:pPr algn="ctr"/>
            <a:r>
              <a:rPr lang="en-US" sz="4800" dirty="0"/>
              <a:t>and silence </a:t>
            </a:r>
          </a:p>
          <a:p>
            <a:pPr algn="ctr"/>
            <a:r>
              <a:rPr lang="en-US" sz="4800" dirty="0"/>
              <a:t>the wolves</a:t>
            </a:r>
          </a:p>
        </p:txBody>
      </p:sp>
      <p:pic>
        <p:nvPicPr>
          <p:cNvPr id="4" name="Picture 3" descr="A person standing next to a wolf and sheep&#10;&#10;AI-generated content may be incorrect.">
            <a:extLst>
              <a:ext uri="{FF2B5EF4-FFF2-40B4-BE49-F238E27FC236}">
                <a16:creationId xmlns:a16="http://schemas.microsoft.com/office/drawing/2014/main" id="{63248EC0-6CCD-56DF-4AF7-1C4F00A8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638" y="1652487"/>
            <a:ext cx="5322887" cy="355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69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33796-33F3-1190-D0A5-BA71033B9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EE21-7805-180D-1BAC-FBBF061D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12A8D488-2736-2149-A293-5BD6C25E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1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23C2-726D-8154-7620-9CC4E0B8E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EB02-FA69-DEDC-66D5-1587EBE0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theology wolves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slip into the flock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universalism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 gospel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 theology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works-based righteousness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hyper-charismatic errors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865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F7705-442C-4B08-D061-9F84EA7B7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DCE8-856D-2160-DB16-B4E0A836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these wolves 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sneak in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through: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sentimentality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sharing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6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5CE56-5857-DF77-D274-3B9CAE48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4C5A-0A0A-9E65-40D0-E4E07094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99" y="1679863"/>
            <a:ext cx="12191994" cy="3215641"/>
          </a:xfrm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stop the </a:t>
            </a:r>
            <a:b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infiltration without</a:t>
            </a:r>
            <a:b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the spirit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- prevention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doctrinal gatekeepers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 errors gently but firmly 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humility and correction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re-center on Christ’s sufficiency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751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6C931-18E0-D4AC-F3B9-C69CB9798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EB8624E-5AB5-E982-5764-17C98227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“Standing strong in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A stormy society”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31784B0F-7B24-8858-17EA-531B46E6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71762"/>
            <a:ext cx="12191997" cy="2577772"/>
          </a:xfrm>
        </p:spPr>
        <p:txBody>
          <a:bodyPr/>
          <a:lstStyle/>
          <a:p>
            <a:r>
              <a:rPr lang="en-US" sz="4800" dirty="0">
                <a:solidFill>
                  <a:srgbClr val="FFFFFF"/>
                </a:solidFill>
              </a:rPr>
              <a:t>Titus 1:5-14 [ESV]</a:t>
            </a:r>
          </a:p>
        </p:txBody>
      </p:sp>
    </p:spTree>
    <p:extLst>
      <p:ext uri="{BB962C8B-B14F-4D97-AF65-F5344CB8AC3E}">
        <p14:creationId xmlns:p14="http://schemas.microsoft.com/office/powerpoint/2010/main" val="409107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895D-3711-90D0-8A64-DB5095E1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9A42-84D2-ADCC-4272-6A3C78E3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" y="1821179"/>
            <a:ext cx="12191994" cy="32156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Point #1 -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Call is serious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cap="none" dirty="0">
                <a:solidFill>
                  <a:schemeClr val="bg1"/>
                </a:solidFill>
              </a:rPr>
              <a:t>vv.</a:t>
            </a:r>
            <a:r>
              <a:rPr lang="en-US" dirty="0">
                <a:solidFill>
                  <a:schemeClr val="bg1"/>
                </a:solidFill>
              </a:rPr>
              <a:t> 5-6)</a:t>
            </a:r>
          </a:p>
        </p:txBody>
      </p:sp>
    </p:spTree>
    <p:extLst>
      <p:ext uri="{BB962C8B-B14F-4D97-AF65-F5344CB8AC3E}">
        <p14:creationId xmlns:p14="http://schemas.microsoft.com/office/powerpoint/2010/main" val="222272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87" y="3238114"/>
            <a:ext cx="11548261" cy="2733306"/>
          </a:xfrm>
        </p:spPr>
        <p:txBody>
          <a:bodyPr/>
          <a:lstStyle/>
          <a:p>
            <a:pPr algn="l"/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This is why I left you in Crete, so that you might put what remained in order, and appoint </a:t>
            </a:r>
            <a:r>
              <a:rPr lang="en-US" sz="5400" b="1" u="sng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elders</a:t>
            </a: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in every town as I directed you - </a:t>
            </a:r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725558"/>
            <a:ext cx="11562303" cy="2387865"/>
          </a:xfrm>
        </p:spPr>
        <p:txBody>
          <a:bodyPr/>
          <a:lstStyle/>
          <a:p>
            <a:r>
              <a:rPr lang="en-US" dirty="0"/>
              <a:t>Titus 1:5 (ESV)</a:t>
            </a:r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C50F-2036-D7D4-78A5-1C12549B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map of the island&#10;&#10;AI-generated content may be incorrect.">
            <a:extLst>
              <a:ext uri="{FF2B5EF4-FFF2-40B4-BE49-F238E27FC236}">
                <a16:creationId xmlns:a16="http://schemas.microsoft.com/office/drawing/2014/main" id="{6B144B51-0BC7-7332-42F6-984CEE99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-84083"/>
            <a:ext cx="12297100" cy="69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E8AC-1F3D-C84A-B639-8C319ECB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E422-FC6F-A4C6-D1C9-756B977E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36" y="3631648"/>
            <a:ext cx="11548261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if anyone is above reproach, the husband of one wife, and his children are believers and not open to the charge of debauchery or insubordination.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A1C44A5-45E5-5249-71BC-726E5C092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834551"/>
            <a:ext cx="11562303" cy="2387865"/>
          </a:xfrm>
        </p:spPr>
        <p:txBody>
          <a:bodyPr/>
          <a:lstStyle/>
          <a:p>
            <a:r>
              <a:rPr lang="en-US" dirty="0"/>
              <a:t>Titus 1:6 (ESV)</a:t>
            </a:r>
          </a:p>
        </p:txBody>
      </p:sp>
    </p:spTree>
    <p:extLst>
      <p:ext uri="{BB962C8B-B14F-4D97-AF65-F5344CB8AC3E}">
        <p14:creationId xmlns:p14="http://schemas.microsoft.com/office/powerpoint/2010/main" val="213679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9E056-BD6F-D4ED-9239-CE2EF48C9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2ED1-4BEA-D205-3776-EB7E35A5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" y="1821179"/>
            <a:ext cx="12191994" cy="32156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Point #2 -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 Character is steadfast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cap="none" dirty="0">
                <a:solidFill>
                  <a:schemeClr val="bg1"/>
                </a:solidFill>
              </a:rPr>
              <a:t>vv.</a:t>
            </a:r>
            <a:r>
              <a:rPr lang="en-US" dirty="0">
                <a:solidFill>
                  <a:schemeClr val="bg1"/>
                </a:solidFill>
              </a:rPr>
              <a:t> 7-8)</a:t>
            </a:r>
          </a:p>
        </p:txBody>
      </p:sp>
    </p:spTree>
    <p:extLst>
      <p:ext uri="{BB962C8B-B14F-4D97-AF65-F5344CB8AC3E}">
        <p14:creationId xmlns:p14="http://schemas.microsoft.com/office/powerpoint/2010/main" val="386527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B236B-1D00-66ED-57C8-0155534D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4D45-96BD-E1CD-A0EA-A39DF03C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21" y="3353850"/>
            <a:ext cx="11132003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For an </a:t>
            </a:r>
            <a:r>
              <a:rPr lang="en-US" sz="5200" b="1" u="sng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overseer</a:t>
            </a:r>
            <a:r>
              <a:rPr lang="en-US" sz="5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as God’s steward, must be above reproach. He must not be arrogant or quick-tempered or a drunkard or violent or greedy for gain,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014E42F-F3A8-8F89-180D-0A3EA5538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770844"/>
            <a:ext cx="11562303" cy="2387865"/>
          </a:xfrm>
        </p:spPr>
        <p:txBody>
          <a:bodyPr/>
          <a:lstStyle/>
          <a:p>
            <a:r>
              <a:rPr lang="en-US" dirty="0"/>
              <a:t>Titus 1:7 (ESV)</a:t>
            </a:r>
          </a:p>
        </p:txBody>
      </p:sp>
    </p:spTree>
    <p:extLst>
      <p:ext uri="{BB962C8B-B14F-4D97-AF65-F5344CB8AC3E}">
        <p14:creationId xmlns:p14="http://schemas.microsoft.com/office/powerpoint/2010/main" val="407112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89C37-5CB5-C460-AD90-9A25A778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E8DB-3A38-C4A4-80E7-992E30D6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16" y="2635926"/>
            <a:ext cx="11548261" cy="2733306"/>
          </a:xfrm>
        </p:spPr>
        <p:txBody>
          <a:bodyPr/>
          <a:lstStyle/>
          <a:p>
            <a:pPr algn="l"/>
            <a:br>
              <a:rPr lang="en-US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but hospitable, a lover of good, self-controlled, upright, holy, and disciplined.</a:t>
            </a:r>
            <a:endParaRPr lang="en-US" sz="4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423CABD-B099-C1F4-D6C6-1107CC555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72" y="754219"/>
            <a:ext cx="11562303" cy="2387865"/>
          </a:xfrm>
        </p:spPr>
        <p:txBody>
          <a:bodyPr/>
          <a:lstStyle/>
          <a:p>
            <a:r>
              <a:rPr lang="en-US" dirty="0"/>
              <a:t>Titus 1:8 (ESV)</a:t>
            </a:r>
          </a:p>
        </p:txBody>
      </p:sp>
    </p:spTree>
    <p:extLst>
      <p:ext uri="{BB962C8B-B14F-4D97-AF65-F5344CB8AC3E}">
        <p14:creationId xmlns:p14="http://schemas.microsoft.com/office/powerpoint/2010/main" val="25780577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519</Words>
  <Application>Microsoft Office PowerPoint</Application>
  <PresentationFormat>Widescreen</PresentationFormat>
  <Paragraphs>49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Arial Nova</vt:lpstr>
      <vt:lpstr>Biome</vt:lpstr>
      <vt:lpstr>Calibri</vt:lpstr>
      <vt:lpstr>Custom</vt:lpstr>
      <vt:lpstr>“Standing strong in  A stormy society”</vt:lpstr>
      <vt:lpstr>PowerPoint Presentation</vt:lpstr>
      <vt:lpstr>Point #1 -  The Call is serious  (vv. 5-6)</vt:lpstr>
      <vt:lpstr>This is why I left you in Crete, so that you might put what remained in order, and appoint elders in every town as I directed you -  </vt:lpstr>
      <vt:lpstr>PowerPoint Presentation</vt:lpstr>
      <vt:lpstr> if anyone is above reproach, the husband of one wife, and his children are believers and not open to the charge of debauchery or insubordination.</vt:lpstr>
      <vt:lpstr>Point #2 -  The Character is steadfast  (vv. 7-8)</vt:lpstr>
      <vt:lpstr> For an overseer, as God’s steward, must be above reproach. He must not be arrogant or quick-tempered or a drunkard or violent or greedy for gain,</vt:lpstr>
      <vt:lpstr> but hospitable, a lover of good, self-controlled, upright, holy, and disciplined.</vt:lpstr>
      <vt:lpstr>Point #3 -  The Conviction is sound  (vv. 9-10)</vt:lpstr>
      <vt:lpstr> He must hold firm to the trustworthy word as taught, so that he may be able to give instruction in sound doctrine and also to rebuke those who contradict it. </vt:lpstr>
      <vt:lpstr> For there are many who are insubordinate, empty talkers and deceivers, especially those of the circumcision party.</vt:lpstr>
      <vt:lpstr>Point #4 -  The Compromise is shameful  (vv. 11-12)</vt:lpstr>
      <vt:lpstr> They must be silenced, since they are upsetting whole families by teaching for shameful gain what they ought not to teach.</vt:lpstr>
      <vt:lpstr> One of the Cretans, a prophet of their own, said, “Cretans are always liars, evil beasts, lazy gluttons.”</vt:lpstr>
      <vt:lpstr>Point #5 -  The Command is to silence  (vv. 13-14)</vt:lpstr>
      <vt:lpstr> The testimony is true. Therefore rebuke them sharply, that they may be found in the faith,</vt:lpstr>
      <vt:lpstr> not devoting themselves to Jewish myths and the commands of people who turn away from the truth. </vt:lpstr>
      <vt:lpstr>An Elder’s #1 responsibility</vt:lpstr>
      <vt:lpstr>Bad theology wolves may slip into the flock  universalism prosperity gospel progressive theology works-based righteousness hyper-charismatic errors</vt:lpstr>
      <vt:lpstr>How these wolves  sneak in  through:  sentimentality relationships resource sharing</vt:lpstr>
      <vt:lpstr>How to stop the  infiltration without breaking the spirit  teaching - prevention doctrinal gatekeepers address errors gently but firmly  model humility and correction re-center on Christ’s sufficiency</vt:lpstr>
      <vt:lpstr>“Standing strong in  A stormy society”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</dc:title>
  <dc:creator>David Williamson</dc:creator>
  <cp:lastModifiedBy>David Williamson</cp:lastModifiedBy>
  <cp:revision>4</cp:revision>
  <dcterms:created xsi:type="dcterms:W3CDTF">2025-07-24T20:15:10Z</dcterms:created>
  <dcterms:modified xsi:type="dcterms:W3CDTF">2025-07-27T12:32:40Z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