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6" r:id="rId3"/>
    <p:sldId id="257" r:id="rId4"/>
    <p:sldId id="262" r:id="rId5"/>
    <p:sldId id="266" r:id="rId6"/>
    <p:sldId id="264" r:id="rId7"/>
    <p:sldId id="268" r:id="rId8"/>
    <p:sldId id="267" r:id="rId9"/>
    <p:sldId id="269" r:id="rId10"/>
    <p:sldId id="270" r:id="rId11"/>
    <p:sldId id="271" r:id="rId12"/>
    <p:sldId id="272" r:id="rId13"/>
    <p:sldId id="273" r:id="rId14"/>
    <p:sldId id="274" r:id="rId15"/>
    <p:sldId id="263" r:id="rId16"/>
    <p:sldId id="275"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6662" autoAdjust="0"/>
  </p:normalViewPr>
  <p:slideViewPr>
    <p:cSldViewPr snapToGrid="0">
      <p:cViewPr varScale="1">
        <p:scale>
          <a:sx n="70" d="100"/>
          <a:sy n="70" d="100"/>
        </p:scale>
        <p:origin x="203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3EF1CE8-259A-4A6B-B0C1-45C327CE0C50}" type="datetimeFigureOut">
              <a:rPr lang="en-US" smtClean="0"/>
              <a:t>6/7/2025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F8C1FC8-7697-42EA-BECE-5885142CBB25}" type="slidenum">
              <a:rPr lang="en-US" smtClean="0"/>
              <a:t>‹#›</a:t>
            </a:fld>
            <a:endParaRPr lang="en-US"/>
          </a:p>
        </p:txBody>
      </p:sp>
    </p:spTree>
    <p:extLst>
      <p:ext uri="{BB962C8B-B14F-4D97-AF65-F5344CB8AC3E}">
        <p14:creationId xmlns:p14="http://schemas.microsoft.com/office/powerpoint/2010/main" val="3818616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1</a:t>
            </a:fld>
            <a:endParaRPr lang="en-US"/>
          </a:p>
        </p:txBody>
      </p:sp>
    </p:spTree>
    <p:extLst>
      <p:ext uri="{BB962C8B-B14F-4D97-AF65-F5344CB8AC3E}">
        <p14:creationId xmlns:p14="http://schemas.microsoft.com/office/powerpoint/2010/main" val="141638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EVERY Word you speak matters?</a:t>
            </a:r>
          </a:p>
          <a:p>
            <a:endParaRPr lang="en-US" dirty="0"/>
          </a:p>
          <a:p>
            <a:r>
              <a:rPr lang="en-US" dirty="0"/>
              <a:t>And by that I do not mean what you will hear TV preachers say, “What you say today will manifest itself tomorrow.” </a:t>
            </a:r>
          </a:p>
          <a:p>
            <a:endParaRPr lang="en-US" dirty="0"/>
          </a:p>
          <a:p>
            <a:r>
              <a:rPr lang="en-US" dirty="0"/>
              <a:t>Christianity should NEVER be reduced to a name it and claim it manifest destiny “Live Your Best Life Now” formula for earthly gain. </a:t>
            </a:r>
          </a:p>
          <a:p>
            <a:endParaRPr lang="en-US" dirty="0"/>
          </a:p>
          <a:p>
            <a:r>
              <a:rPr lang="en-US" dirty="0"/>
              <a:t>When I say that EVERY WORD WE SPEAK MATTERS I am tying that to the words of Scripture. </a:t>
            </a:r>
          </a:p>
          <a:p>
            <a:endParaRPr lang="en-US" dirty="0"/>
          </a:p>
          <a:p>
            <a:r>
              <a:rPr lang="en-US" dirty="0"/>
              <a:t>The prophet </a:t>
            </a:r>
            <a:r>
              <a:rPr lang="en-US" b="1" dirty="0"/>
              <a:t>Isaiah </a:t>
            </a:r>
            <a:r>
              <a:rPr lang="en-US" dirty="0"/>
              <a:t>(</a:t>
            </a:r>
            <a:r>
              <a:rPr lang="en-US" b="1" dirty="0"/>
              <a:t>55:11</a:t>
            </a:r>
            <a:r>
              <a:rPr lang="en-US" dirty="0"/>
              <a:t>) said - God speaking… “So is My word that goes out from My mouth: It will not return to Me empty but will accomplish what I desire and achieve the purpose for which I sent it.”</a:t>
            </a:r>
          </a:p>
          <a:p>
            <a:endParaRPr lang="en-US" dirty="0"/>
          </a:p>
          <a:p>
            <a:r>
              <a:rPr lang="en-US" b="1" dirty="0"/>
              <a:t>Ezekiel</a:t>
            </a:r>
            <a:r>
              <a:rPr lang="en-US" dirty="0"/>
              <a:t> quotes God saying it like this: (</a:t>
            </a:r>
            <a:r>
              <a:rPr lang="en-US" b="1" dirty="0"/>
              <a:t>12:28</a:t>
            </a:r>
            <a:r>
              <a:rPr lang="en-US" dirty="0"/>
              <a:t>), “Therefore say to them, Thus says the Lord GOD: None of My words will be delayed any longer, but the word that I speak will be performed, declares the Lord GOD.”</a:t>
            </a:r>
          </a:p>
          <a:p>
            <a:endParaRPr lang="en-US" dirty="0"/>
          </a:p>
          <a:p>
            <a:r>
              <a:rPr lang="en-US" dirty="0"/>
              <a:t>And the author of </a:t>
            </a:r>
            <a:r>
              <a:rPr lang="en-US" b="1" dirty="0"/>
              <a:t>Hebrews</a:t>
            </a:r>
            <a:r>
              <a:rPr lang="en-US" dirty="0"/>
              <a:t> describes the Word of God in </a:t>
            </a:r>
            <a:r>
              <a:rPr lang="en-US" b="1" dirty="0"/>
              <a:t>4:12</a:t>
            </a:r>
            <a:r>
              <a:rPr lang="en-US" dirty="0"/>
              <a:t> as being ALIVE and FILLED WITH POWER - “For the Word of God is living and active, sharper than any two-edged sword, piercing to the division of soul and of spirit, of joints and of marrow, and penetrating to the heart of what is thought.”</a:t>
            </a:r>
          </a:p>
          <a:p>
            <a:endParaRPr lang="en-US" dirty="0"/>
          </a:p>
          <a:p>
            <a:r>
              <a:rPr lang="en-US" b="1" dirty="0"/>
              <a:t>Matthew 24:35 </a:t>
            </a:r>
            <a:r>
              <a:rPr lang="en-US" dirty="0"/>
              <a:t>(Jesus speaking), “Heaven and earth will pass away, but My words will not pass away.”</a:t>
            </a:r>
          </a:p>
          <a:p>
            <a:endParaRPr lang="en-US" dirty="0"/>
          </a:p>
          <a:p>
            <a:r>
              <a:rPr lang="en-US" b="1" dirty="0"/>
              <a:t>1 Peter 1:25 </a:t>
            </a:r>
            <a:r>
              <a:rPr lang="en-US" dirty="0"/>
              <a:t>- “But the word of the Lord endures forever.”</a:t>
            </a:r>
          </a:p>
          <a:p>
            <a:endParaRPr lang="en-US" dirty="0"/>
          </a:p>
          <a:p>
            <a:r>
              <a:rPr lang="en-US" dirty="0"/>
              <a:t>IOW, GOD’S WORD IS POWERFUL… IT IS RELIABLE… AND IT WILL ALWAYS BE FULFILLED IN GOD’S TIME, FOR HIS PURPOSE, AND TO HIS GLORY!</a:t>
            </a:r>
          </a:p>
          <a:p>
            <a:endParaRPr lang="en-US" dirty="0"/>
          </a:p>
          <a:p>
            <a:r>
              <a:rPr lang="en-US" dirty="0"/>
              <a:t>Just think of it… YOU and I get to participate in God’s greater plan to fulfill His unyielding Word … in many circumstances, just by being a prayer warrior, growing in spiritual maturity, and being simple in our speech.</a:t>
            </a:r>
          </a:p>
          <a:p>
            <a:endParaRPr lang="en-US" dirty="0"/>
          </a:p>
          <a:p>
            <a:r>
              <a:rPr lang="en-US" dirty="0"/>
              <a:t>How are we simple in our speech? BY PROCLAIMING THE GOOD NEWS WHICH IS JESUS CHRIST. </a:t>
            </a:r>
          </a:p>
          <a:p>
            <a:endParaRPr lang="en-US" dirty="0"/>
          </a:p>
          <a:p>
            <a:r>
              <a:rPr lang="en-US" dirty="0"/>
              <a:t>… EXAMPLE - If I really wanted to, I COULD bring my Greek Bible to the pulpit and preach a sermon from the Greek text. I could bring you through a confusing series of morphology, dissecting every word, its prefixes and suffixes, case stems and augmentations, talk about rough breathing marks and why the Vocative Mood is seldom taught in seminary level Greek classes. </a:t>
            </a:r>
          </a:p>
          <a:p>
            <a:endParaRPr lang="en-US" dirty="0"/>
          </a:p>
          <a:p>
            <a:r>
              <a:rPr lang="en-US" dirty="0"/>
              <a:t>I could recite to you Scripture verses memorized in Koine Greek, such as the Lord’s Prayer or perhaps even the Jude 24-25 benediction … and  NONE OF IT WOULD MEAN A THING TO YOU. As a matter of fact, it would only make ME look bad. And it’s not that I am trying to look good or to impress anyone here … because if I SAID or DONE anything, including a gospel illusion for a sermon illustration, to make me look good, or clever, or WHATEVER… it would be for all the wrong reasons.</a:t>
            </a:r>
          </a:p>
          <a:p>
            <a:endParaRPr lang="en-US" dirty="0"/>
          </a:p>
          <a:p>
            <a:r>
              <a:rPr lang="en-US" dirty="0"/>
              <a:t>And I think everyone of you could from your heart say a hearty AMEN TO THAT!</a:t>
            </a:r>
          </a:p>
          <a:p>
            <a:endParaRPr lang="en-US" dirty="0"/>
          </a:p>
          <a:p>
            <a:r>
              <a:rPr lang="en-US" dirty="0"/>
              <a:t>Paul could have spoken circles around those who heard his sermons, his declarations that Jesus is the Promised Messiah come to save the world. He was well trained, extremely intelligent, and could craft well-written speeches with the best of them. </a:t>
            </a:r>
          </a:p>
          <a:p>
            <a:endParaRPr lang="en-US" dirty="0"/>
          </a:p>
          <a:p>
            <a:r>
              <a:rPr lang="en-US" dirty="0"/>
              <a:t>But HIS PRAYER - HIS DESIRE - and I would add - GOD’S DESIRE FOR YOU AND FOR ME - to meet people where they are at… to speak with truths of Scripture simply, directly, and without reservation or hesitation. </a:t>
            </a:r>
          </a:p>
          <a:p>
            <a:endParaRPr lang="en-US" dirty="0"/>
          </a:p>
          <a:p>
            <a:r>
              <a:rPr lang="en-US" dirty="0"/>
              <a:t>WE HAVE THE WORDS OF LIFE… WE HAVE BEEN GIVEN THE WORDS OF ETERNAL LIFE TO SHARE WITH THOSE WHOM GOD HAS PLACED IN YOUR PATH.</a:t>
            </a:r>
          </a:p>
          <a:p>
            <a:endParaRPr lang="en-US" b="1" dirty="0"/>
          </a:p>
          <a:p>
            <a:r>
              <a:rPr lang="en-US" b="1" dirty="0"/>
              <a:t>John 6:63 - 68 </a:t>
            </a:r>
            <a:r>
              <a:rPr lang="en-US" dirty="0"/>
              <a:t>… It is the Spirit who gives life; the flesh is no help at all. The words that I have spoken to you are spirit and life. But there are some of you who do not believe.” ((For Jesus knew from the beginning who those were who did not believe, and who it was who would betray Him.) And He said, “This is why I told you that no one can come to Me unless it is granted him by the Father.” After this many of His disciples turned back and no longer walked with Him. So Jesus said to the 12,  “Do you want to go away as well?” Simon Peter answered Him, “Lord, to whom shall we go? You have the worlds of eternal life, and we have believed, and have come to know, that You are the Holy One of God.” </a:t>
            </a:r>
          </a:p>
        </p:txBody>
      </p:sp>
      <p:sp>
        <p:nvSpPr>
          <p:cNvPr id="4" name="Slide Number Placeholder 3"/>
          <p:cNvSpPr>
            <a:spLocks noGrp="1"/>
          </p:cNvSpPr>
          <p:nvPr>
            <p:ph type="sldNum" sz="quarter" idx="5"/>
          </p:nvPr>
        </p:nvSpPr>
        <p:spPr/>
        <p:txBody>
          <a:bodyPr/>
          <a:lstStyle/>
          <a:p>
            <a:fld id="{DF8C1FC8-7697-42EA-BECE-5885142CBB25}" type="slidenum">
              <a:rPr lang="en-US" smtClean="0"/>
              <a:t>10</a:t>
            </a:fld>
            <a:endParaRPr lang="en-US"/>
          </a:p>
        </p:txBody>
      </p:sp>
    </p:spTree>
    <p:extLst>
      <p:ext uri="{BB962C8B-B14F-4D97-AF65-F5344CB8AC3E}">
        <p14:creationId xmlns:p14="http://schemas.microsoft.com/office/powerpoint/2010/main" val="392010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11</a:t>
            </a:fld>
            <a:endParaRPr lang="en-US"/>
          </a:p>
        </p:txBody>
      </p:sp>
    </p:spTree>
    <p:extLst>
      <p:ext uri="{BB962C8B-B14F-4D97-AF65-F5344CB8AC3E}">
        <p14:creationId xmlns:p14="http://schemas.microsoft.com/office/powerpoint/2010/main" val="180445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12</a:t>
            </a:fld>
            <a:endParaRPr lang="en-US"/>
          </a:p>
        </p:txBody>
      </p:sp>
    </p:spTree>
    <p:extLst>
      <p:ext uri="{BB962C8B-B14F-4D97-AF65-F5344CB8AC3E}">
        <p14:creationId xmlns:p14="http://schemas.microsoft.com/office/powerpoint/2010/main" val="3465189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13</a:t>
            </a:fld>
            <a:endParaRPr lang="en-US"/>
          </a:p>
        </p:txBody>
      </p:sp>
    </p:spTree>
    <p:extLst>
      <p:ext uri="{BB962C8B-B14F-4D97-AF65-F5344CB8AC3E}">
        <p14:creationId xmlns:p14="http://schemas.microsoft.com/office/powerpoint/2010/main" val="75420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14</a:t>
            </a:fld>
            <a:endParaRPr lang="en-US"/>
          </a:p>
        </p:txBody>
      </p:sp>
    </p:spTree>
    <p:extLst>
      <p:ext uri="{BB962C8B-B14F-4D97-AF65-F5344CB8AC3E}">
        <p14:creationId xmlns:p14="http://schemas.microsoft.com/office/powerpoint/2010/main" val="587395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15</a:t>
            </a:fld>
            <a:endParaRPr lang="en-US"/>
          </a:p>
        </p:txBody>
      </p:sp>
    </p:spTree>
    <p:extLst>
      <p:ext uri="{BB962C8B-B14F-4D97-AF65-F5344CB8AC3E}">
        <p14:creationId xmlns:p14="http://schemas.microsoft.com/office/powerpoint/2010/main" val="201019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16</a:t>
            </a:fld>
            <a:endParaRPr lang="en-US"/>
          </a:p>
        </p:txBody>
      </p:sp>
    </p:spTree>
    <p:extLst>
      <p:ext uri="{BB962C8B-B14F-4D97-AF65-F5344CB8AC3E}">
        <p14:creationId xmlns:p14="http://schemas.microsoft.com/office/powerpoint/2010/main" val="398927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2</a:t>
            </a:fld>
            <a:endParaRPr lang="en-US"/>
          </a:p>
        </p:txBody>
      </p:sp>
    </p:spTree>
    <p:extLst>
      <p:ext uri="{BB962C8B-B14F-4D97-AF65-F5344CB8AC3E}">
        <p14:creationId xmlns:p14="http://schemas.microsoft.com/office/powerpoint/2010/main" val="304129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3</a:t>
            </a:fld>
            <a:endParaRPr lang="en-US"/>
          </a:p>
        </p:txBody>
      </p:sp>
    </p:spTree>
    <p:extLst>
      <p:ext uri="{BB962C8B-B14F-4D97-AF65-F5344CB8AC3E}">
        <p14:creationId xmlns:p14="http://schemas.microsoft.com/office/powerpoint/2010/main" val="3201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4</a:t>
            </a:fld>
            <a:endParaRPr lang="en-US"/>
          </a:p>
        </p:txBody>
      </p:sp>
    </p:spTree>
    <p:extLst>
      <p:ext uri="{BB962C8B-B14F-4D97-AF65-F5344CB8AC3E}">
        <p14:creationId xmlns:p14="http://schemas.microsoft.com/office/powerpoint/2010/main" val="2040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5</a:t>
            </a:fld>
            <a:endParaRPr lang="en-US"/>
          </a:p>
        </p:txBody>
      </p:sp>
    </p:spTree>
    <p:extLst>
      <p:ext uri="{BB962C8B-B14F-4D97-AF65-F5344CB8AC3E}">
        <p14:creationId xmlns:p14="http://schemas.microsoft.com/office/powerpoint/2010/main" val="382480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6</a:t>
            </a:fld>
            <a:endParaRPr lang="en-US"/>
          </a:p>
        </p:txBody>
      </p:sp>
    </p:spTree>
    <p:extLst>
      <p:ext uri="{BB962C8B-B14F-4D97-AF65-F5344CB8AC3E}">
        <p14:creationId xmlns:p14="http://schemas.microsoft.com/office/powerpoint/2010/main" val="409743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C1FC8-7697-42EA-BECE-5885142CBB25}" type="slidenum">
              <a:rPr lang="en-US" smtClean="0"/>
              <a:t>7</a:t>
            </a:fld>
            <a:endParaRPr lang="en-US"/>
          </a:p>
        </p:txBody>
      </p:sp>
    </p:spTree>
    <p:extLst>
      <p:ext uri="{BB962C8B-B14F-4D97-AF65-F5344CB8AC3E}">
        <p14:creationId xmlns:p14="http://schemas.microsoft.com/office/powerpoint/2010/main" val="506890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C1FC8-7697-42EA-BECE-5885142CBB25}" type="slidenum">
              <a:rPr lang="en-US" smtClean="0"/>
              <a:t>8</a:t>
            </a:fld>
            <a:endParaRPr lang="en-US"/>
          </a:p>
        </p:txBody>
      </p:sp>
    </p:spTree>
    <p:extLst>
      <p:ext uri="{BB962C8B-B14F-4D97-AF65-F5344CB8AC3E}">
        <p14:creationId xmlns:p14="http://schemas.microsoft.com/office/powerpoint/2010/main" val="869250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C1FC8-7697-42EA-BECE-5885142CBB25}" type="slidenum">
              <a:rPr lang="en-US" smtClean="0"/>
              <a:t>9</a:t>
            </a:fld>
            <a:endParaRPr lang="en-US"/>
          </a:p>
        </p:txBody>
      </p:sp>
    </p:spTree>
    <p:extLst>
      <p:ext uri="{BB962C8B-B14F-4D97-AF65-F5344CB8AC3E}">
        <p14:creationId xmlns:p14="http://schemas.microsoft.com/office/powerpoint/2010/main" val="41316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14B4-C576-1611-A5F2-43A854ADCC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A5CEEA-5A4A-904A-8732-A05301F9B4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2AF1DC-A566-30B3-D47E-BCA0D71CA864}"/>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5" name="Footer Placeholder 4">
            <a:extLst>
              <a:ext uri="{FF2B5EF4-FFF2-40B4-BE49-F238E27FC236}">
                <a16:creationId xmlns:a16="http://schemas.microsoft.com/office/drawing/2014/main" id="{759AE09A-1103-DA85-8B1E-5284CC418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0AA2-BBFB-A9C5-1A33-517EABEB534D}"/>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152153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4869-81FD-3D16-0354-CB7501AA1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76F149-5200-8B4F-BAB1-C5A2D3D204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C9812-6F6C-4844-134D-D8124705FA8C}"/>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5" name="Footer Placeholder 4">
            <a:extLst>
              <a:ext uri="{FF2B5EF4-FFF2-40B4-BE49-F238E27FC236}">
                <a16:creationId xmlns:a16="http://schemas.microsoft.com/office/drawing/2014/main" id="{72594C21-42FF-39CD-7163-5AEF27361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FB30A-22DE-561E-9F19-37ABE26D0CF7}"/>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368090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234A3-CC30-2D16-810E-6F44AC6E1B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4FD661-CBE7-9D29-3F5E-2EA43C81F9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1C119-1135-FB9B-AD4D-CF594194F2D7}"/>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5" name="Footer Placeholder 4">
            <a:extLst>
              <a:ext uri="{FF2B5EF4-FFF2-40B4-BE49-F238E27FC236}">
                <a16:creationId xmlns:a16="http://schemas.microsoft.com/office/drawing/2014/main" id="{9B1FD080-51A7-1A21-EF8E-C5293D5C8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4B494-ED92-F3FC-7CF6-076B06E7EA21}"/>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41343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903E-B2F9-718D-C6AD-2C995089C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4E93FF-2203-EFA5-EFE7-CEFBEF1BA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D041-C632-2F5A-C1EB-AD47058BD62E}"/>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5" name="Footer Placeholder 4">
            <a:extLst>
              <a:ext uri="{FF2B5EF4-FFF2-40B4-BE49-F238E27FC236}">
                <a16:creationId xmlns:a16="http://schemas.microsoft.com/office/drawing/2014/main" id="{1605FC66-E252-DD25-A50F-DEC9E8AF2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41BF8-177B-6AE8-28DD-013816FC4544}"/>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328709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C00E-51A7-740A-99BA-FB9C51BE6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F96CF7-3C24-D0F9-2DC3-8B8B68A7DF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534A9-7257-4300-E56D-7C8213B5C7C3}"/>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5" name="Footer Placeholder 4">
            <a:extLst>
              <a:ext uri="{FF2B5EF4-FFF2-40B4-BE49-F238E27FC236}">
                <a16:creationId xmlns:a16="http://schemas.microsoft.com/office/drawing/2014/main" id="{DA6849E8-0B3E-57A5-CA01-70D1A06F5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C9FC-97B1-BBAC-0034-507ABDB12733}"/>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320290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C99F-7B02-018F-8100-3F7AA71A1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A860A-972B-7C24-9D6E-27D7A1EE2B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8D6CA4-5F09-437E-6D93-8C3290C886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6493E-D517-7FD4-F0AE-89AAEB5C2E07}"/>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6" name="Footer Placeholder 5">
            <a:extLst>
              <a:ext uri="{FF2B5EF4-FFF2-40B4-BE49-F238E27FC236}">
                <a16:creationId xmlns:a16="http://schemas.microsoft.com/office/drawing/2014/main" id="{15ED7F92-23ED-1D3A-0B87-24CEA4BCF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BACD3-1D51-0F3A-F684-86A922986597}"/>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190480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05C7-A340-0843-EE09-E44BE4B3D5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B18686-D62B-FC3E-52D8-ADBDCA07C2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60553-1024-D9A9-0019-333AEFD207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C58C6-6953-9FA5-71FD-9A86A71975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32BEBF-9030-5D01-B833-FE7B679C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34CA38-8207-9EEF-6318-D13006214D68}"/>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8" name="Footer Placeholder 7">
            <a:extLst>
              <a:ext uri="{FF2B5EF4-FFF2-40B4-BE49-F238E27FC236}">
                <a16:creationId xmlns:a16="http://schemas.microsoft.com/office/drawing/2014/main" id="{07D5D233-3166-755B-CC1A-23D16A7B4A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0F8950-EC0F-7012-3028-AEE2E5FFAEA9}"/>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39190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37F4-5CD1-AF3D-E15B-F26109FE45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1DAAAF-3288-B400-BC72-913D4B1F3BE0}"/>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4" name="Footer Placeholder 3">
            <a:extLst>
              <a:ext uri="{FF2B5EF4-FFF2-40B4-BE49-F238E27FC236}">
                <a16:creationId xmlns:a16="http://schemas.microsoft.com/office/drawing/2014/main" id="{C5DE277A-ED14-8BC6-3484-84491AC41E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17D743-1B0E-5379-07A5-639C7C67CDC9}"/>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156575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35C537-3FFC-552B-138F-CC47BECC154F}"/>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3" name="Footer Placeholder 2">
            <a:extLst>
              <a:ext uri="{FF2B5EF4-FFF2-40B4-BE49-F238E27FC236}">
                <a16:creationId xmlns:a16="http://schemas.microsoft.com/office/drawing/2014/main" id="{DDBE6AA2-2822-6F83-49A0-A4460A17E9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AAED82-EE17-B0AD-53DC-1D7D5EF4F8D2}"/>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3430800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19A-8704-902C-E6C1-43A60B974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2AD187-6563-2866-68A2-B6003DBD36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E75175-12F9-9F1C-E2E5-DC9607B444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00978-BCE7-A74B-CE13-FBB22C25BEA8}"/>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6" name="Footer Placeholder 5">
            <a:extLst>
              <a:ext uri="{FF2B5EF4-FFF2-40B4-BE49-F238E27FC236}">
                <a16:creationId xmlns:a16="http://schemas.microsoft.com/office/drawing/2014/main" id="{FB396552-16FA-18A5-D8AC-F8FC6E16B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18FCE-6C10-A659-3A0B-3AD736C44636}"/>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35524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0C969-068F-8DD8-F0C3-EC0F8E341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9168E-C613-F472-8958-EBD5EB8DD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175F1D-D623-3F37-6236-8820D2C15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A92EB-346C-D8A4-6592-C514C51091F4}"/>
              </a:ext>
            </a:extLst>
          </p:cNvPr>
          <p:cNvSpPr>
            <a:spLocks noGrp="1"/>
          </p:cNvSpPr>
          <p:nvPr>
            <p:ph type="dt" sz="half" idx="10"/>
          </p:nvPr>
        </p:nvSpPr>
        <p:spPr/>
        <p:txBody>
          <a:bodyPr/>
          <a:lstStyle/>
          <a:p>
            <a:fld id="{7135D738-4440-43A2-ABF3-023518CD484C}" type="datetimeFigureOut">
              <a:rPr lang="en-US" smtClean="0"/>
              <a:t>6/7/2025</a:t>
            </a:fld>
            <a:endParaRPr lang="en-US"/>
          </a:p>
        </p:txBody>
      </p:sp>
      <p:sp>
        <p:nvSpPr>
          <p:cNvPr id="6" name="Footer Placeholder 5">
            <a:extLst>
              <a:ext uri="{FF2B5EF4-FFF2-40B4-BE49-F238E27FC236}">
                <a16:creationId xmlns:a16="http://schemas.microsoft.com/office/drawing/2014/main" id="{4E2FF342-5F57-F626-1B6E-716CB0ABC8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1718D-9894-148F-642C-341FDDF26272}"/>
              </a:ext>
            </a:extLst>
          </p:cNvPr>
          <p:cNvSpPr>
            <a:spLocks noGrp="1"/>
          </p:cNvSpPr>
          <p:nvPr>
            <p:ph type="sldNum" sz="quarter" idx="12"/>
          </p:nvPr>
        </p:nvSpPr>
        <p:spPr/>
        <p:txBody>
          <a:bodyPr/>
          <a:lstStyle/>
          <a:p>
            <a:fld id="{A0321A01-DEEA-44C5-B17C-118A3854D30D}" type="slidenum">
              <a:rPr lang="en-US" smtClean="0"/>
              <a:t>‹#›</a:t>
            </a:fld>
            <a:endParaRPr lang="en-US"/>
          </a:p>
        </p:txBody>
      </p:sp>
    </p:spTree>
    <p:extLst>
      <p:ext uri="{BB962C8B-B14F-4D97-AF65-F5344CB8AC3E}">
        <p14:creationId xmlns:p14="http://schemas.microsoft.com/office/powerpoint/2010/main" val="150598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E665A-3F34-D57E-636D-358EA27E10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9724C-3A06-3915-7456-03F74F868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97EEE-0CEB-073D-B5A9-1D713B7D7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5D738-4440-43A2-ABF3-023518CD484C}" type="datetimeFigureOut">
              <a:rPr lang="en-US" smtClean="0"/>
              <a:t>6/7/2025</a:t>
            </a:fld>
            <a:endParaRPr lang="en-US"/>
          </a:p>
        </p:txBody>
      </p:sp>
      <p:sp>
        <p:nvSpPr>
          <p:cNvPr id="5" name="Footer Placeholder 4">
            <a:extLst>
              <a:ext uri="{FF2B5EF4-FFF2-40B4-BE49-F238E27FC236}">
                <a16:creationId xmlns:a16="http://schemas.microsoft.com/office/drawing/2014/main" id="{C0CDE3B4-92D5-0660-DD3D-7BD0ABB24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FC4947-A4ED-B861-A96A-BAB58D4E60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321A01-DEEA-44C5-B17C-118A3854D30D}" type="slidenum">
              <a:rPr lang="en-US" smtClean="0"/>
              <a:t>‹#›</a:t>
            </a:fld>
            <a:endParaRPr lang="en-US"/>
          </a:p>
        </p:txBody>
      </p:sp>
    </p:spTree>
    <p:extLst>
      <p:ext uri="{BB962C8B-B14F-4D97-AF65-F5344CB8AC3E}">
        <p14:creationId xmlns:p14="http://schemas.microsoft.com/office/powerpoint/2010/main" val="265492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0418F5-192C-CF17-B0EF-0701FFD3ADF4}"/>
              </a:ext>
            </a:extLst>
          </p:cNvPr>
          <p:cNvSpPr>
            <a:spLocks noGrp="1"/>
          </p:cNvSpPr>
          <p:nvPr>
            <p:ph type="ctrTitle"/>
          </p:nvPr>
        </p:nvSpPr>
        <p:spPr>
          <a:xfrm>
            <a:off x="438481" y="818984"/>
            <a:ext cx="10438785" cy="3178689"/>
          </a:xfrm>
        </p:spPr>
        <p:txBody>
          <a:bodyPr>
            <a:normAutofit/>
          </a:bodyPr>
          <a:lstStyle/>
          <a:p>
            <a:br>
              <a:rPr lang="en-US" sz="4800" dirty="0">
                <a:solidFill>
                  <a:srgbClr val="FFFFFF"/>
                </a:solidFill>
              </a:rPr>
            </a:br>
            <a:r>
              <a:rPr lang="en-US" sz="8000" u="sng" dirty="0">
                <a:solidFill>
                  <a:srgbClr val="FFFF00"/>
                </a:solidFill>
                <a:latin typeface="Baguet Script" panose="00000500000000000000" pitchFamily="2" charset="0"/>
              </a:rPr>
              <a:t>The Spiritually Mature </a:t>
            </a:r>
            <a:br>
              <a:rPr lang="en-US" sz="8000" u="sng" dirty="0">
                <a:solidFill>
                  <a:srgbClr val="FFFF00"/>
                </a:solidFill>
                <a:latin typeface="Baguet Script" panose="00000500000000000000" pitchFamily="2" charset="0"/>
              </a:rPr>
            </a:br>
            <a:r>
              <a:rPr lang="en-US" sz="8000" u="sng" dirty="0">
                <a:solidFill>
                  <a:srgbClr val="FFFF00"/>
                </a:solidFill>
                <a:latin typeface="Baguet Script" panose="00000500000000000000" pitchFamily="2" charset="0"/>
              </a:rPr>
              <a:t>Prayer Warrior</a:t>
            </a:r>
            <a:endParaRPr lang="en-US" sz="4800" u="sng" dirty="0">
              <a:solidFill>
                <a:srgbClr val="FFFF00"/>
              </a:solidFill>
              <a:latin typeface="Baguet Script" panose="00000500000000000000" pitchFamily="2" charset="0"/>
            </a:endParaRPr>
          </a:p>
        </p:txBody>
      </p:sp>
      <p:sp>
        <p:nvSpPr>
          <p:cNvPr id="24" name="Rectangle 2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FB107EB-A572-3DE7-CC14-55E42248AA8C}"/>
              </a:ext>
            </a:extLst>
          </p:cNvPr>
          <p:cNvSpPr>
            <a:spLocks noGrp="1"/>
          </p:cNvSpPr>
          <p:nvPr>
            <p:ph type="subTitle" idx="1"/>
          </p:nvPr>
        </p:nvSpPr>
        <p:spPr>
          <a:xfrm>
            <a:off x="787125" y="4490109"/>
            <a:ext cx="10645004" cy="2278994"/>
          </a:xfrm>
        </p:spPr>
        <p:txBody>
          <a:bodyPr>
            <a:normAutofit/>
          </a:bodyPr>
          <a:lstStyle/>
          <a:p>
            <a:r>
              <a:rPr lang="en-US" sz="6000" dirty="0">
                <a:solidFill>
                  <a:srgbClr val="FFFFFF"/>
                </a:solidFill>
                <a:latin typeface="Baskerville Old Face" panose="02020602080505020303" pitchFamily="18" charset="0"/>
              </a:rPr>
              <a:t>Colossians 4:2-6 (ESV)</a:t>
            </a:r>
          </a:p>
          <a:p>
            <a:endParaRPr lang="en-US" sz="4400" dirty="0">
              <a:solidFill>
                <a:srgbClr val="FFFFFF"/>
              </a:solidFill>
              <a:latin typeface="Baskerville Old Face" panose="02020602080505020303" pitchFamily="18" charset="0"/>
            </a:endParaRPr>
          </a:p>
          <a:p>
            <a:r>
              <a:rPr lang="en-US" sz="1200" b="1" dirty="0">
                <a:solidFill>
                  <a:srgbClr val="FFFFFF"/>
                </a:solidFill>
                <a:latin typeface="Baskerville Old Face" panose="02020602080505020303" pitchFamily="18" charset="0"/>
              </a:rPr>
              <a:t>Rev. Dr. David T. Williamson, Senior Pastor</a:t>
            </a:r>
            <a:endParaRPr lang="en-US" sz="1200" dirty="0">
              <a:solidFill>
                <a:srgbClr val="FFFFFF"/>
              </a:solidFill>
              <a:latin typeface="Baskerville Old Face" panose="02020602080505020303" pitchFamily="18" charset="0"/>
            </a:endParaRPr>
          </a:p>
          <a:p>
            <a:pPr algn="l"/>
            <a:endParaRPr lang="en-US" sz="1100" dirty="0">
              <a:solidFill>
                <a:srgbClr val="FFFFFF"/>
              </a:solidFill>
            </a:endParaRPr>
          </a:p>
        </p:txBody>
      </p:sp>
    </p:spTree>
    <p:extLst>
      <p:ext uri="{BB962C8B-B14F-4D97-AF65-F5344CB8AC3E}">
        <p14:creationId xmlns:p14="http://schemas.microsoft.com/office/powerpoint/2010/main" val="3213870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79A2AF-C7B9-431F-BB65-4237F2E6A48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20503BEE-23F3-96FA-012D-FE93E2E8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and reaching out to sun">
            <a:extLst>
              <a:ext uri="{FF2B5EF4-FFF2-40B4-BE49-F238E27FC236}">
                <a16:creationId xmlns:a16="http://schemas.microsoft.com/office/drawing/2014/main" id="{4BA2E21F-78FE-21B1-6C68-DA553F5F048B}"/>
              </a:ext>
            </a:extLst>
          </p:cNvPr>
          <p:cNvPicPr>
            <a:picLocks noChangeAspect="1"/>
          </p:cNvPicPr>
          <p:nvPr/>
        </p:nvPicPr>
        <p:blipFill>
          <a:blip r:embed="rId3">
            <a:alphaModFix amt="50000"/>
          </a:blip>
          <a:srcRect r="-1" b="16023"/>
          <a:stretch>
            <a:fillRect/>
          </a:stretch>
        </p:blipFill>
        <p:spPr>
          <a:xfrm>
            <a:off x="3070" y="10"/>
            <a:ext cx="12188930" cy="6857990"/>
          </a:xfrm>
          <a:prstGeom prst="rect">
            <a:avLst/>
          </a:prstGeom>
        </p:spPr>
      </p:pic>
      <p:sp>
        <p:nvSpPr>
          <p:cNvPr id="2" name="Title 1">
            <a:extLst>
              <a:ext uri="{FF2B5EF4-FFF2-40B4-BE49-F238E27FC236}">
                <a16:creationId xmlns:a16="http://schemas.microsoft.com/office/drawing/2014/main" id="{6502326E-ABD6-EB6A-BF95-DCAF58D1ABEA}"/>
              </a:ext>
            </a:extLst>
          </p:cNvPr>
          <p:cNvSpPr>
            <a:spLocks noGrp="1"/>
          </p:cNvSpPr>
          <p:nvPr>
            <p:ph type="ctrTitle"/>
          </p:nvPr>
        </p:nvSpPr>
        <p:spPr>
          <a:xfrm>
            <a:off x="1431721" y="228012"/>
            <a:ext cx="9144000" cy="2608986"/>
          </a:xfrm>
        </p:spPr>
        <p:txBody>
          <a:bodyPr vert="horz" lIns="91440" tIns="45720" rIns="91440" bIns="45720" rtlCol="0" anchor="b">
            <a:normAutofit fontScale="90000"/>
          </a:bodyPr>
          <a:lstStyle/>
          <a:p>
            <a:br>
              <a:rPr lang="en-US" sz="6600" dirty="0">
                <a:solidFill>
                  <a:schemeClr val="bg1"/>
                </a:solidFill>
              </a:rPr>
            </a:br>
            <a:r>
              <a:rPr lang="en-US" sz="6600" dirty="0">
                <a:solidFill>
                  <a:schemeClr val="bg1"/>
                </a:solidFill>
                <a:effectLst>
                  <a:outerShdw blurRad="38100" dist="38100" dir="2700000" algn="tl">
                    <a:srgbClr val="000000">
                      <a:alpha val="43137"/>
                    </a:srgbClr>
                  </a:outerShdw>
                </a:effectLst>
              </a:rPr>
              <a:t>The Spiritually Mature </a:t>
            </a:r>
            <a:br>
              <a:rPr lang="en-US" sz="6600" dirty="0">
                <a:solidFill>
                  <a:schemeClr val="bg1"/>
                </a:solidFill>
                <a:effectLst>
                  <a:outerShdw blurRad="38100" dist="38100" dir="2700000" algn="tl">
                    <a:srgbClr val="000000">
                      <a:alpha val="43137"/>
                    </a:srgbClr>
                  </a:outerShdw>
                </a:effectLst>
              </a:rPr>
            </a:br>
            <a:r>
              <a:rPr lang="en-US" sz="6600" dirty="0">
                <a:solidFill>
                  <a:schemeClr val="bg1"/>
                </a:solidFill>
                <a:effectLst>
                  <a:outerShdw blurRad="38100" dist="38100" dir="2700000" algn="tl">
                    <a:srgbClr val="000000">
                      <a:alpha val="43137"/>
                    </a:srgbClr>
                  </a:outerShdw>
                </a:effectLst>
              </a:rPr>
              <a:t>Prayer Warrior Should Be:</a:t>
            </a:r>
          </a:p>
        </p:txBody>
      </p:sp>
      <p:sp>
        <p:nvSpPr>
          <p:cNvPr id="6" name="TextBox 5">
            <a:extLst>
              <a:ext uri="{FF2B5EF4-FFF2-40B4-BE49-F238E27FC236}">
                <a16:creationId xmlns:a16="http://schemas.microsoft.com/office/drawing/2014/main" id="{F81D81F1-2698-E1D7-8CD1-C2A561936181}"/>
              </a:ext>
            </a:extLst>
          </p:cNvPr>
          <p:cNvSpPr txBox="1"/>
          <p:nvPr/>
        </p:nvSpPr>
        <p:spPr>
          <a:xfrm>
            <a:off x="620660" y="4965192"/>
            <a:ext cx="10947632" cy="1536192"/>
          </a:xfrm>
          <a:prstGeom prst="rect">
            <a:avLst/>
          </a:prstGeom>
        </p:spPr>
        <p:txBody>
          <a:bodyPr vert="horz" lIns="91440" tIns="45720" rIns="91440" bIns="45720" rtlCol="0">
            <a:normAutofit/>
          </a:bodyPr>
          <a:lstStyle/>
          <a:p>
            <a:pPr marR="0" algn="ctr" fontAlgn="base">
              <a:lnSpc>
                <a:spcPct val="90000"/>
              </a:lnSpc>
              <a:spcBef>
                <a:spcPts val="1000"/>
              </a:spcBef>
              <a:spcAft>
                <a:spcPts val="800"/>
              </a:spcAft>
            </a:pPr>
            <a:r>
              <a:rPr lang="en-US" sz="6600" b="1" dirty="0">
                <a:solidFill>
                  <a:srgbClr val="FFFF00"/>
                </a:solidFill>
                <a:effectLst>
                  <a:outerShdw blurRad="38100" dist="38100" dir="2700000" algn="tl">
                    <a:srgbClr val="000000">
                      <a:alpha val="43137"/>
                    </a:srgbClr>
                  </a:outerShdw>
                </a:effectLst>
              </a:rPr>
              <a:t>4:4</a:t>
            </a:r>
            <a:r>
              <a:rPr lang="en-US" sz="6600" dirty="0">
                <a:solidFill>
                  <a:schemeClr val="bg1"/>
                </a:solidFill>
                <a:effectLst>
                  <a:outerShdw blurRad="38100" dist="38100" dir="2700000" algn="tl">
                    <a:srgbClr val="000000">
                      <a:alpha val="43137"/>
                    </a:srgbClr>
                  </a:outerShdw>
                </a:effectLst>
              </a:rPr>
              <a:t> –  Simple in </a:t>
            </a:r>
            <a:r>
              <a:rPr lang="en-US" sz="6600" b="1" u="sng" dirty="0">
                <a:solidFill>
                  <a:srgbClr val="FFFF00"/>
                </a:solidFill>
                <a:effectLst>
                  <a:outerShdw blurRad="38100" dist="38100" dir="2700000" algn="tl">
                    <a:srgbClr val="000000">
                      <a:alpha val="43137"/>
                    </a:srgbClr>
                  </a:outerShdw>
                </a:effectLst>
              </a:rPr>
              <a:t>Speech</a:t>
            </a:r>
            <a:endParaRPr lang="en-US" sz="2800" dirty="0">
              <a:solidFill>
                <a:srgbClr val="FFFF00"/>
              </a:solidFill>
              <a:effectLst>
                <a:outerShdw blurRad="38100" dist="38100" dir="2700000" algn="tl">
                  <a:srgbClr val="000000">
                    <a:alpha val="43137"/>
                  </a:srgbClr>
                </a:outerShdw>
              </a:effectLst>
            </a:endParaRPr>
          </a:p>
        </p:txBody>
      </p:sp>
      <p:sp>
        <p:nvSpPr>
          <p:cNvPr id="25" name="sketchy line">
            <a:extLst>
              <a:ext uri="{FF2B5EF4-FFF2-40B4-BE49-F238E27FC236}">
                <a16:creationId xmlns:a16="http://schemas.microsoft.com/office/drawing/2014/main" id="{905A357D-AD65-CD85-1B07-AFA50A7D1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65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F911-3071-69CA-2F8D-8519E21773BE}"/>
            </a:ext>
          </a:extLst>
        </p:cNvPr>
        <p:cNvGrpSpPr/>
        <p:nvPr/>
      </p:nvGrpSpPr>
      <p:grpSpPr>
        <a:xfrm>
          <a:off x="0" y="0"/>
          <a:ext cx="0" cy="0"/>
          <a:chOff x="0" y="0"/>
          <a:chExt cx="0" cy="0"/>
        </a:xfrm>
      </p:grpSpPr>
      <p:pic>
        <p:nvPicPr>
          <p:cNvPr id="4" name="Picture 3" descr="A blue surface with white spots&#10;&#10;AI-generated content may be incorrect.">
            <a:extLst>
              <a:ext uri="{FF2B5EF4-FFF2-40B4-BE49-F238E27FC236}">
                <a16:creationId xmlns:a16="http://schemas.microsoft.com/office/drawing/2014/main" id="{BFA7DA59-CE5E-1AA0-E4DD-94E511D12D07}"/>
              </a:ext>
            </a:extLst>
          </p:cNvPr>
          <p:cNvPicPr>
            <a:picLocks noChangeAspect="1"/>
          </p:cNvPicPr>
          <p:nvPr/>
        </p:nvPicPr>
        <p:blipFill>
          <a:blip r:embed="rId3"/>
          <a:stretch>
            <a:fillRect/>
          </a:stretch>
        </p:blipFill>
        <p:spPr>
          <a:xfrm>
            <a:off x="0" y="21906"/>
            <a:ext cx="12192000" cy="6858000"/>
          </a:xfrm>
          <a:prstGeom prst="rect">
            <a:avLst/>
          </a:prstGeom>
        </p:spPr>
      </p:pic>
      <p:sp>
        <p:nvSpPr>
          <p:cNvPr id="2" name="Title 1">
            <a:extLst>
              <a:ext uri="{FF2B5EF4-FFF2-40B4-BE49-F238E27FC236}">
                <a16:creationId xmlns:a16="http://schemas.microsoft.com/office/drawing/2014/main" id="{D8A88520-B52F-2F87-4877-141F638FFDCC}"/>
              </a:ext>
            </a:extLst>
          </p:cNvPr>
          <p:cNvSpPr>
            <a:spLocks noGrp="1"/>
          </p:cNvSpPr>
          <p:nvPr>
            <p:ph type="ctrTitle"/>
          </p:nvPr>
        </p:nvSpPr>
        <p:spPr>
          <a:xfrm>
            <a:off x="1674394" y="195932"/>
            <a:ext cx="9144000" cy="1626853"/>
          </a:xfrm>
        </p:spPr>
        <p:txBody>
          <a:bodyPr>
            <a:normAutofit fontScale="90000"/>
          </a:bodyPr>
          <a:lstStyle/>
          <a:p>
            <a:br>
              <a:rPr lang="en-US" dirty="0"/>
            </a:br>
            <a:r>
              <a:rPr lang="en-US" sz="8000" b="1" dirty="0">
                <a:solidFill>
                  <a:srgbClr val="FFFF00"/>
                </a:solidFill>
                <a:effectLst>
                  <a:outerShdw blurRad="38100" dist="38100" dir="2700000" algn="tl">
                    <a:srgbClr val="000000">
                      <a:alpha val="43137"/>
                    </a:srgbClr>
                  </a:outerShdw>
                </a:effectLst>
              </a:rPr>
              <a:t>Colossians 4:5</a:t>
            </a:r>
            <a:endParaRPr lang="en-US" b="1"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3D87B88-103B-4A98-8764-55CFEDF0303E}"/>
              </a:ext>
            </a:extLst>
          </p:cNvPr>
          <p:cNvSpPr txBox="1"/>
          <p:nvPr/>
        </p:nvSpPr>
        <p:spPr>
          <a:xfrm>
            <a:off x="194215" y="2224104"/>
            <a:ext cx="11267923" cy="2862322"/>
          </a:xfrm>
          <a:prstGeom prst="rect">
            <a:avLst/>
          </a:prstGeom>
          <a:noFill/>
        </p:spPr>
        <p:txBody>
          <a:bodyPr wrap="square">
            <a:spAutoFit/>
          </a:bodyPr>
          <a:lstStyle/>
          <a:p>
            <a:pPr marL="1371600" marR="0" indent="457200" fontAlgn="base">
              <a:spcAft>
                <a:spcPts val="800"/>
              </a:spcAft>
              <a:buNone/>
            </a:pPr>
            <a:r>
              <a:rPr lang="en-US" sz="6000" dirty="0">
                <a:solidFill>
                  <a:schemeClr val="bg1"/>
                </a:solidFill>
                <a:effectLst>
                  <a:outerShdw blurRad="38100" dist="38100" dir="2700000" algn="tl">
                    <a:srgbClr val="000000">
                      <a:alpha val="43137"/>
                    </a:srgbClr>
                  </a:outerShdw>
                </a:effectLst>
                <a:latin typeface="Georgia" panose="02040502050405020303" pitchFamily="18" charset="0"/>
              </a:rPr>
              <a:t>Walk in wisdom toward outsiders making the best use of time.</a:t>
            </a:r>
            <a:endParaRPr lang="en-US" sz="6600" dirty="0">
              <a:solidFill>
                <a:srgbClr val="00000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5682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C7DBC7-F3AA-FBB1-7BF9-688822C93921}"/>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16E9C3C6-11F5-7D34-F029-02733214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and reaching out to sun">
            <a:extLst>
              <a:ext uri="{FF2B5EF4-FFF2-40B4-BE49-F238E27FC236}">
                <a16:creationId xmlns:a16="http://schemas.microsoft.com/office/drawing/2014/main" id="{7D671E5A-A874-DFA2-5E29-6AFB912618D2}"/>
              </a:ext>
            </a:extLst>
          </p:cNvPr>
          <p:cNvPicPr>
            <a:picLocks noChangeAspect="1"/>
          </p:cNvPicPr>
          <p:nvPr/>
        </p:nvPicPr>
        <p:blipFill>
          <a:blip r:embed="rId3">
            <a:alphaModFix amt="50000"/>
          </a:blip>
          <a:srcRect r="-1" b="16023"/>
          <a:stretch>
            <a:fillRect/>
          </a:stretch>
        </p:blipFill>
        <p:spPr>
          <a:xfrm>
            <a:off x="3070" y="10"/>
            <a:ext cx="12188930" cy="6857990"/>
          </a:xfrm>
          <a:prstGeom prst="rect">
            <a:avLst/>
          </a:prstGeom>
        </p:spPr>
      </p:pic>
      <p:sp>
        <p:nvSpPr>
          <p:cNvPr id="2" name="Title 1">
            <a:extLst>
              <a:ext uri="{FF2B5EF4-FFF2-40B4-BE49-F238E27FC236}">
                <a16:creationId xmlns:a16="http://schemas.microsoft.com/office/drawing/2014/main" id="{BC10C17B-081C-F7E0-F195-A0993798A3BB}"/>
              </a:ext>
            </a:extLst>
          </p:cNvPr>
          <p:cNvSpPr>
            <a:spLocks noGrp="1"/>
          </p:cNvSpPr>
          <p:nvPr>
            <p:ph type="ctrTitle"/>
          </p:nvPr>
        </p:nvSpPr>
        <p:spPr>
          <a:xfrm>
            <a:off x="1431721" y="228012"/>
            <a:ext cx="9144000" cy="2608986"/>
          </a:xfrm>
        </p:spPr>
        <p:txBody>
          <a:bodyPr vert="horz" lIns="91440" tIns="45720" rIns="91440" bIns="45720" rtlCol="0" anchor="b">
            <a:normAutofit fontScale="90000"/>
          </a:bodyPr>
          <a:lstStyle/>
          <a:p>
            <a:br>
              <a:rPr lang="en-US" sz="6600" dirty="0">
                <a:solidFill>
                  <a:schemeClr val="bg1"/>
                </a:solidFill>
              </a:rPr>
            </a:br>
            <a:r>
              <a:rPr lang="en-US" sz="6600" dirty="0">
                <a:solidFill>
                  <a:schemeClr val="bg1"/>
                </a:solidFill>
                <a:effectLst>
                  <a:outerShdw blurRad="38100" dist="38100" dir="2700000" algn="tl">
                    <a:srgbClr val="000000">
                      <a:alpha val="43137"/>
                    </a:srgbClr>
                  </a:outerShdw>
                </a:effectLst>
              </a:rPr>
              <a:t>The Spiritually Mature </a:t>
            </a:r>
            <a:br>
              <a:rPr lang="en-US" sz="6600" dirty="0">
                <a:solidFill>
                  <a:schemeClr val="bg1"/>
                </a:solidFill>
                <a:effectLst>
                  <a:outerShdw blurRad="38100" dist="38100" dir="2700000" algn="tl">
                    <a:srgbClr val="000000">
                      <a:alpha val="43137"/>
                    </a:srgbClr>
                  </a:outerShdw>
                </a:effectLst>
              </a:rPr>
            </a:br>
            <a:r>
              <a:rPr lang="en-US" sz="6600" dirty="0">
                <a:solidFill>
                  <a:schemeClr val="bg1"/>
                </a:solidFill>
                <a:effectLst>
                  <a:outerShdw blurRad="38100" dist="38100" dir="2700000" algn="tl">
                    <a:srgbClr val="000000">
                      <a:alpha val="43137"/>
                    </a:srgbClr>
                  </a:outerShdw>
                </a:effectLst>
              </a:rPr>
              <a:t>Prayer Warrior Should Be:</a:t>
            </a:r>
          </a:p>
        </p:txBody>
      </p:sp>
      <p:sp>
        <p:nvSpPr>
          <p:cNvPr id="6" name="TextBox 5">
            <a:extLst>
              <a:ext uri="{FF2B5EF4-FFF2-40B4-BE49-F238E27FC236}">
                <a16:creationId xmlns:a16="http://schemas.microsoft.com/office/drawing/2014/main" id="{32D92F87-8FB6-9605-AF5E-215D7DC0C935}"/>
              </a:ext>
            </a:extLst>
          </p:cNvPr>
          <p:cNvSpPr txBox="1"/>
          <p:nvPr/>
        </p:nvSpPr>
        <p:spPr>
          <a:xfrm>
            <a:off x="763399" y="4599432"/>
            <a:ext cx="10947632" cy="1536192"/>
          </a:xfrm>
          <a:prstGeom prst="rect">
            <a:avLst/>
          </a:prstGeom>
        </p:spPr>
        <p:txBody>
          <a:bodyPr vert="horz" lIns="91440" tIns="45720" rIns="91440" bIns="45720" rtlCol="0">
            <a:normAutofit/>
          </a:bodyPr>
          <a:lstStyle/>
          <a:p>
            <a:pPr marR="0" algn="ctr" fontAlgn="base">
              <a:lnSpc>
                <a:spcPct val="90000"/>
              </a:lnSpc>
              <a:spcBef>
                <a:spcPts val="1000"/>
              </a:spcBef>
              <a:spcAft>
                <a:spcPts val="800"/>
              </a:spcAft>
            </a:pPr>
            <a:r>
              <a:rPr lang="en-US" sz="6600" b="1" dirty="0">
                <a:solidFill>
                  <a:srgbClr val="FFFF00"/>
                </a:solidFill>
                <a:effectLst>
                  <a:outerShdw blurRad="38100" dist="38100" dir="2700000" algn="tl">
                    <a:srgbClr val="000000">
                      <a:alpha val="43137"/>
                    </a:srgbClr>
                  </a:outerShdw>
                </a:effectLst>
              </a:rPr>
              <a:t>4:5</a:t>
            </a:r>
            <a:r>
              <a:rPr lang="en-US" sz="6600" dirty="0">
                <a:solidFill>
                  <a:schemeClr val="bg1"/>
                </a:solidFill>
                <a:effectLst>
                  <a:outerShdw blurRad="38100" dist="38100" dir="2700000" algn="tl">
                    <a:srgbClr val="000000">
                      <a:alpha val="43137"/>
                    </a:srgbClr>
                  </a:outerShdw>
                </a:effectLst>
              </a:rPr>
              <a:t> –  Walking in </a:t>
            </a:r>
            <a:r>
              <a:rPr lang="en-US" sz="6600" b="1" u="sng" dirty="0">
                <a:solidFill>
                  <a:srgbClr val="FFFF00"/>
                </a:solidFill>
                <a:effectLst>
                  <a:outerShdw blurRad="38100" dist="38100" dir="2700000" algn="tl">
                    <a:srgbClr val="000000">
                      <a:alpha val="43137"/>
                    </a:srgbClr>
                  </a:outerShdw>
                </a:effectLst>
              </a:rPr>
              <a:t>Wisdom</a:t>
            </a:r>
            <a:endParaRPr lang="en-US" sz="2800" dirty="0">
              <a:solidFill>
                <a:srgbClr val="FFFF00"/>
              </a:solidFill>
              <a:effectLst>
                <a:outerShdw blurRad="38100" dist="38100" dir="2700000" algn="tl">
                  <a:srgbClr val="000000">
                    <a:alpha val="43137"/>
                  </a:srgbClr>
                </a:outerShdw>
              </a:effectLst>
            </a:endParaRPr>
          </a:p>
        </p:txBody>
      </p:sp>
      <p:sp>
        <p:nvSpPr>
          <p:cNvPr id="25" name="sketchy line">
            <a:extLst>
              <a:ext uri="{FF2B5EF4-FFF2-40B4-BE49-F238E27FC236}">
                <a16:creationId xmlns:a16="http://schemas.microsoft.com/office/drawing/2014/main" id="{1233D3C5-F662-7A88-58A7-40331E51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69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E663B-8C95-8CA6-2273-0A050C9AB162}"/>
            </a:ext>
          </a:extLst>
        </p:cNvPr>
        <p:cNvGrpSpPr/>
        <p:nvPr/>
      </p:nvGrpSpPr>
      <p:grpSpPr>
        <a:xfrm>
          <a:off x="0" y="0"/>
          <a:ext cx="0" cy="0"/>
          <a:chOff x="0" y="0"/>
          <a:chExt cx="0" cy="0"/>
        </a:xfrm>
      </p:grpSpPr>
      <p:pic>
        <p:nvPicPr>
          <p:cNvPr id="4" name="Picture 3" descr="A blue surface with white spots&#10;&#10;AI-generated content may be incorrect.">
            <a:extLst>
              <a:ext uri="{FF2B5EF4-FFF2-40B4-BE49-F238E27FC236}">
                <a16:creationId xmlns:a16="http://schemas.microsoft.com/office/drawing/2014/main" id="{2B6D7EB7-AE01-82F5-CB1C-FD80F1B6916A}"/>
              </a:ext>
            </a:extLst>
          </p:cNvPr>
          <p:cNvPicPr>
            <a:picLocks noChangeAspect="1"/>
          </p:cNvPicPr>
          <p:nvPr/>
        </p:nvPicPr>
        <p:blipFill>
          <a:blip r:embed="rId3"/>
          <a:stretch>
            <a:fillRect/>
          </a:stretch>
        </p:blipFill>
        <p:spPr>
          <a:xfrm>
            <a:off x="0" y="21906"/>
            <a:ext cx="12192000" cy="6858000"/>
          </a:xfrm>
          <a:prstGeom prst="rect">
            <a:avLst/>
          </a:prstGeom>
        </p:spPr>
      </p:pic>
      <p:sp>
        <p:nvSpPr>
          <p:cNvPr id="2" name="Title 1">
            <a:extLst>
              <a:ext uri="{FF2B5EF4-FFF2-40B4-BE49-F238E27FC236}">
                <a16:creationId xmlns:a16="http://schemas.microsoft.com/office/drawing/2014/main" id="{9B6E7743-532D-AED7-D731-F37C0132AEEA}"/>
              </a:ext>
            </a:extLst>
          </p:cNvPr>
          <p:cNvSpPr>
            <a:spLocks noGrp="1"/>
          </p:cNvSpPr>
          <p:nvPr>
            <p:ph type="ctrTitle"/>
          </p:nvPr>
        </p:nvSpPr>
        <p:spPr>
          <a:xfrm>
            <a:off x="1674394" y="195932"/>
            <a:ext cx="9144000" cy="1626853"/>
          </a:xfrm>
        </p:spPr>
        <p:txBody>
          <a:bodyPr>
            <a:normAutofit fontScale="90000"/>
          </a:bodyPr>
          <a:lstStyle/>
          <a:p>
            <a:br>
              <a:rPr lang="en-US" dirty="0"/>
            </a:br>
            <a:r>
              <a:rPr lang="en-US" sz="8000" b="1" dirty="0">
                <a:solidFill>
                  <a:srgbClr val="FFFF00"/>
                </a:solidFill>
                <a:effectLst>
                  <a:outerShdw blurRad="38100" dist="38100" dir="2700000" algn="tl">
                    <a:srgbClr val="000000">
                      <a:alpha val="43137"/>
                    </a:srgbClr>
                  </a:outerShdw>
                </a:effectLst>
              </a:rPr>
              <a:t>Colossians 4:6</a:t>
            </a:r>
            <a:endParaRPr lang="en-US" b="1"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8E595832-F30F-861E-3817-8E622A8AA832}"/>
              </a:ext>
            </a:extLst>
          </p:cNvPr>
          <p:cNvSpPr txBox="1"/>
          <p:nvPr/>
        </p:nvSpPr>
        <p:spPr>
          <a:xfrm>
            <a:off x="0" y="1822785"/>
            <a:ext cx="11759158" cy="3785652"/>
          </a:xfrm>
          <a:prstGeom prst="rect">
            <a:avLst/>
          </a:prstGeom>
          <a:noFill/>
        </p:spPr>
        <p:txBody>
          <a:bodyPr wrap="square">
            <a:spAutoFit/>
          </a:bodyPr>
          <a:lstStyle/>
          <a:p>
            <a:pPr marL="1371600" marR="0" indent="457200" fontAlgn="base">
              <a:spcAft>
                <a:spcPts val="800"/>
              </a:spcAft>
              <a:buNone/>
            </a:pPr>
            <a:r>
              <a:rPr lang="en-US" sz="6000" dirty="0">
                <a:solidFill>
                  <a:schemeClr val="bg1"/>
                </a:solidFill>
                <a:effectLst>
                  <a:outerShdw blurRad="38100" dist="38100" dir="2700000" algn="tl">
                    <a:srgbClr val="000000">
                      <a:alpha val="43137"/>
                    </a:srgbClr>
                  </a:outerShdw>
                </a:effectLst>
                <a:latin typeface="Georgia" panose="02040502050405020303" pitchFamily="18" charset="0"/>
              </a:rPr>
              <a:t>Let your speech always be gracious seasoned with salt so that you may know how you ought to answer each person. </a:t>
            </a:r>
            <a:endParaRPr lang="en-US" sz="6600" dirty="0">
              <a:solidFill>
                <a:srgbClr val="00000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3952530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407C70-F106-4AE0-7F97-26E3CBC5D34B}"/>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B95ACE5E-05D1-167E-57B3-25FFB3970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and reaching out to sun">
            <a:extLst>
              <a:ext uri="{FF2B5EF4-FFF2-40B4-BE49-F238E27FC236}">
                <a16:creationId xmlns:a16="http://schemas.microsoft.com/office/drawing/2014/main" id="{CBEB8CCC-E0C9-E77D-2669-A18EAD29FB8F}"/>
              </a:ext>
            </a:extLst>
          </p:cNvPr>
          <p:cNvPicPr>
            <a:picLocks noChangeAspect="1"/>
          </p:cNvPicPr>
          <p:nvPr/>
        </p:nvPicPr>
        <p:blipFill>
          <a:blip r:embed="rId3">
            <a:alphaModFix amt="50000"/>
          </a:blip>
          <a:srcRect r="-1" b="16023"/>
          <a:stretch>
            <a:fillRect/>
          </a:stretch>
        </p:blipFill>
        <p:spPr>
          <a:xfrm>
            <a:off x="3070" y="10"/>
            <a:ext cx="12188930" cy="6857990"/>
          </a:xfrm>
          <a:prstGeom prst="rect">
            <a:avLst/>
          </a:prstGeom>
        </p:spPr>
      </p:pic>
      <p:sp>
        <p:nvSpPr>
          <p:cNvPr id="2" name="Title 1">
            <a:extLst>
              <a:ext uri="{FF2B5EF4-FFF2-40B4-BE49-F238E27FC236}">
                <a16:creationId xmlns:a16="http://schemas.microsoft.com/office/drawing/2014/main" id="{E8677092-12BE-08EF-F2D8-2ED6B59C7115}"/>
              </a:ext>
            </a:extLst>
          </p:cNvPr>
          <p:cNvSpPr>
            <a:spLocks noGrp="1"/>
          </p:cNvSpPr>
          <p:nvPr>
            <p:ph type="ctrTitle"/>
          </p:nvPr>
        </p:nvSpPr>
        <p:spPr>
          <a:xfrm>
            <a:off x="1431721" y="228012"/>
            <a:ext cx="9144000" cy="2608986"/>
          </a:xfrm>
        </p:spPr>
        <p:txBody>
          <a:bodyPr vert="horz" lIns="91440" tIns="45720" rIns="91440" bIns="45720" rtlCol="0" anchor="b">
            <a:normAutofit fontScale="90000"/>
          </a:bodyPr>
          <a:lstStyle/>
          <a:p>
            <a:br>
              <a:rPr lang="en-US" sz="6600" dirty="0">
                <a:solidFill>
                  <a:schemeClr val="bg1"/>
                </a:solidFill>
              </a:rPr>
            </a:br>
            <a:r>
              <a:rPr lang="en-US" sz="6600" dirty="0">
                <a:solidFill>
                  <a:schemeClr val="bg1"/>
                </a:solidFill>
                <a:effectLst>
                  <a:outerShdw blurRad="38100" dist="38100" dir="2700000" algn="tl">
                    <a:srgbClr val="000000">
                      <a:alpha val="43137"/>
                    </a:srgbClr>
                  </a:outerShdw>
                </a:effectLst>
              </a:rPr>
              <a:t>The Spiritually Mature </a:t>
            </a:r>
            <a:br>
              <a:rPr lang="en-US" sz="6600" dirty="0">
                <a:solidFill>
                  <a:schemeClr val="bg1"/>
                </a:solidFill>
                <a:effectLst>
                  <a:outerShdw blurRad="38100" dist="38100" dir="2700000" algn="tl">
                    <a:srgbClr val="000000">
                      <a:alpha val="43137"/>
                    </a:srgbClr>
                  </a:outerShdw>
                </a:effectLst>
              </a:rPr>
            </a:br>
            <a:r>
              <a:rPr lang="en-US" sz="6600" dirty="0">
                <a:solidFill>
                  <a:schemeClr val="bg1"/>
                </a:solidFill>
                <a:effectLst>
                  <a:outerShdw blurRad="38100" dist="38100" dir="2700000" algn="tl">
                    <a:srgbClr val="000000">
                      <a:alpha val="43137"/>
                    </a:srgbClr>
                  </a:outerShdw>
                </a:effectLst>
              </a:rPr>
              <a:t>Prayer Warrior Should Be:</a:t>
            </a:r>
          </a:p>
        </p:txBody>
      </p:sp>
      <p:sp>
        <p:nvSpPr>
          <p:cNvPr id="6" name="TextBox 5">
            <a:extLst>
              <a:ext uri="{FF2B5EF4-FFF2-40B4-BE49-F238E27FC236}">
                <a16:creationId xmlns:a16="http://schemas.microsoft.com/office/drawing/2014/main" id="{7BA7982F-3911-9016-ED76-BBFF2FA62DAC}"/>
              </a:ext>
            </a:extLst>
          </p:cNvPr>
          <p:cNvSpPr txBox="1"/>
          <p:nvPr/>
        </p:nvSpPr>
        <p:spPr>
          <a:xfrm>
            <a:off x="763399" y="4599432"/>
            <a:ext cx="10947632" cy="1536192"/>
          </a:xfrm>
          <a:prstGeom prst="rect">
            <a:avLst/>
          </a:prstGeom>
        </p:spPr>
        <p:txBody>
          <a:bodyPr vert="horz" lIns="91440" tIns="45720" rIns="91440" bIns="45720" rtlCol="0">
            <a:normAutofit/>
          </a:bodyPr>
          <a:lstStyle/>
          <a:p>
            <a:pPr marR="0" algn="ctr" fontAlgn="base">
              <a:lnSpc>
                <a:spcPct val="90000"/>
              </a:lnSpc>
              <a:spcBef>
                <a:spcPts val="1000"/>
              </a:spcBef>
              <a:spcAft>
                <a:spcPts val="800"/>
              </a:spcAft>
            </a:pPr>
            <a:r>
              <a:rPr lang="en-US" sz="6600" b="1" dirty="0">
                <a:solidFill>
                  <a:srgbClr val="FFFF00"/>
                </a:solidFill>
                <a:effectLst>
                  <a:outerShdw blurRad="38100" dist="38100" dir="2700000" algn="tl">
                    <a:srgbClr val="000000">
                      <a:alpha val="43137"/>
                    </a:srgbClr>
                  </a:outerShdw>
                </a:effectLst>
              </a:rPr>
              <a:t>4:6</a:t>
            </a:r>
            <a:r>
              <a:rPr lang="en-US" sz="6600" dirty="0">
                <a:solidFill>
                  <a:schemeClr val="bg1"/>
                </a:solidFill>
                <a:effectLst>
                  <a:outerShdw blurRad="38100" dist="38100" dir="2700000" algn="tl">
                    <a:srgbClr val="000000">
                      <a:alpha val="43137"/>
                    </a:srgbClr>
                  </a:outerShdw>
                </a:effectLst>
              </a:rPr>
              <a:t> –  Gracious in </a:t>
            </a:r>
            <a:r>
              <a:rPr lang="en-US" sz="6600" b="1" u="sng" dirty="0">
                <a:solidFill>
                  <a:srgbClr val="FFFF00"/>
                </a:solidFill>
                <a:effectLst>
                  <a:outerShdw blurRad="38100" dist="38100" dir="2700000" algn="tl">
                    <a:srgbClr val="000000">
                      <a:alpha val="43137"/>
                    </a:srgbClr>
                  </a:outerShdw>
                </a:effectLst>
              </a:rPr>
              <a:t>Replies</a:t>
            </a:r>
            <a:endParaRPr lang="en-US" sz="2800" dirty="0">
              <a:solidFill>
                <a:srgbClr val="FFFF00"/>
              </a:solidFill>
              <a:effectLst>
                <a:outerShdw blurRad="38100" dist="38100" dir="2700000" algn="tl">
                  <a:srgbClr val="000000">
                    <a:alpha val="43137"/>
                  </a:srgbClr>
                </a:outerShdw>
              </a:effectLst>
            </a:endParaRPr>
          </a:p>
        </p:txBody>
      </p:sp>
      <p:sp>
        <p:nvSpPr>
          <p:cNvPr id="25" name="sketchy line">
            <a:extLst>
              <a:ext uri="{FF2B5EF4-FFF2-40B4-BE49-F238E27FC236}">
                <a16:creationId xmlns:a16="http://schemas.microsoft.com/office/drawing/2014/main" id="{31FAC7A4-7708-3AD3-11A4-13691DDF4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7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005DB-0BE8-EE09-2A5D-B37DA12B1AF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CEE2187-7E5D-F9BF-78F9-0FF92DFFA3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6174"/>
            <a:ext cx="12191999" cy="6858000"/>
          </a:xfrm>
          <a:prstGeom prst="rect">
            <a:avLst/>
          </a:prstGeom>
        </p:spPr>
      </p:pic>
      <p:sp>
        <p:nvSpPr>
          <p:cNvPr id="2" name="Title 1">
            <a:extLst>
              <a:ext uri="{FF2B5EF4-FFF2-40B4-BE49-F238E27FC236}">
                <a16:creationId xmlns:a16="http://schemas.microsoft.com/office/drawing/2014/main" id="{5A292FE5-76EB-D76A-9C9D-C93ABBDBF3D5}"/>
              </a:ext>
            </a:extLst>
          </p:cNvPr>
          <p:cNvSpPr>
            <a:spLocks noGrp="1"/>
          </p:cNvSpPr>
          <p:nvPr>
            <p:ph type="ctrTitle"/>
          </p:nvPr>
        </p:nvSpPr>
        <p:spPr>
          <a:xfrm>
            <a:off x="1674394" y="195932"/>
            <a:ext cx="9144000" cy="1626853"/>
          </a:xfrm>
        </p:spPr>
        <p:txBody>
          <a:bodyPr>
            <a:normAutofit fontScale="90000"/>
          </a:bodyPr>
          <a:lstStyle/>
          <a:p>
            <a:br>
              <a:rPr lang="en-US" dirty="0"/>
            </a:br>
            <a:r>
              <a:rPr lang="en-US" sz="5300" b="1" u="sng" dirty="0">
                <a:solidFill>
                  <a:srgbClr val="FFFF00"/>
                </a:solidFill>
                <a:effectLst>
                  <a:outerShdw blurRad="38100" dist="38100" dir="2700000" algn="tl">
                    <a:srgbClr val="000000">
                      <a:alpha val="43137"/>
                    </a:srgbClr>
                  </a:outerShdw>
                </a:effectLst>
                <a:latin typeface="Georgia" panose="02040502050405020303" pitchFamily="18" charset="0"/>
                <a:ea typeface="+mn-ea"/>
                <a:cs typeface="+mn-cs"/>
              </a:rPr>
              <a:t>The Spiritually Mature </a:t>
            </a:r>
            <a:br>
              <a:rPr lang="en-US" sz="5300" b="1" u="sng" dirty="0">
                <a:solidFill>
                  <a:srgbClr val="FFFF00"/>
                </a:solidFill>
                <a:effectLst>
                  <a:outerShdw blurRad="38100" dist="38100" dir="2700000" algn="tl">
                    <a:srgbClr val="000000">
                      <a:alpha val="43137"/>
                    </a:srgbClr>
                  </a:outerShdw>
                </a:effectLst>
                <a:latin typeface="Georgia" panose="02040502050405020303" pitchFamily="18" charset="0"/>
                <a:ea typeface="+mn-ea"/>
                <a:cs typeface="+mn-cs"/>
              </a:rPr>
            </a:br>
            <a:r>
              <a:rPr lang="en-US" sz="5300" b="1" u="sng" dirty="0">
                <a:solidFill>
                  <a:srgbClr val="FFFF00"/>
                </a:solidFill>
                <a:effectLst>
                  <a:outerShdw blurRad="38100" dist="38100" dir="2700000" algn="tl">
                    <a:srgbClr val="000000">
                      <a:alpha val="43137"/>
                    </a:srgbClr>
                  </a:outerShdw>
                </a:effectLst>
                <a:latin typeface="Georgia" panose="02040502050405020303" pitchFamily="18" charset="0"/>
                <a:ea typeface="+mn-ea"/>
                <a:cs typeface="+mn-cs"/>
              </a:rPr>
              <a:t>Prayer Warrior Should Be:</a:t>
            </a:r>
            <a:endParaRPr lang="en-US" sz="3600" b="1" u="sng" dirty="0">
              <a:solidFill>
                <a:srgbClr val="FFFF00"/>
              </a:solidFill>
              <a:effectLst>
                <a:outerShdw blurRad="38100" dist="38100" dir="2700000" algn="tl">
                  <a:srgbClr val="000000">
                    <a:alpha val="43137"/>
                  </a:srgbClr>
                </a:outerShdw>
              </a:effectLst>
              <a:latin typeface="Georgia" panose="02040502050405020303" pitchFamily="18" charset="0"/>
              <a:ea typeface="+mn-ea"/>
              <a:cs typeface="+mn-cs"/>
            </a:endParaRPr>
          </a:p>
        </p:txBody>
      </p:sp>
      <p:sp>
        <p:nvSpPr>
          <p:cNvPr id="6" name="TextBox 5">
            <a:extLst>
              <a:ext uri="{FF2B5EF4-FFF2-40B4-BE49-F238E27FC236}">
                <a16:creationId xmlns:a16="http://schemas.microsoft.com/office/drawing/2014/main" id="{79F2083B-12FA-93FD-7D68-3BC1EDF39978}"/>
              </a:ext>
            </a:extLst>
          </p:cNvPr>
          <p:cNvSpPr txBox="1"/>
          <p:nvPr/>
        </p:nvSpPr>
        <p:spPr>
          <a:xfrm>
            <a:off x="613186" y="2084891"/>
            <a:ext cx="11940988" cy="4298613"/>
          </a:xfrm>
          <a:prstGeom prst="rect">
            <a:avLst/>
          </a:prstGeom>
          <a:noFill/>
        </p:spPr>
        <p:txBody>
          <a:bodyPr wrap="square">
            <a:spAutoFit/>
          </a:bodyPr>
          <a:lstStyle/>
          <a:p>
            <a:pPr marL="1371600" marR="0" indent="457200" fontAlgn="base">
              <a:spcAft>
                <a:spcPts val="800"/>
              </a:spcAft>
              <a:buNone/>
            </a:pPr>
            <a:r>
              <a:rPr lang="en-US" sz="4000" b="1" dirty="0">
                <a:solidFill>
                  <a:schemeClr val="bg1"/>
                </a:solidFill>
                <a:effectLst>
                  <a:outerShdw blurRad="38100" dist="38100" dir="2700000" algn="tl">
                    <a:srgbClr val="000000">
                      <a:alpha val="43137"/>
                    </a:srgbClr>
                  </a:outerShdw>
                </a:effectLst>
                <a:latin typeface="Georgia" panose="02040502050405020303" pitchFamily="18" charset="0"/>
              </a:rPr>
              <a:t>4:2a</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  Consistent in </a:t>
            </a:r>
            <a:r>
              <a:rPr lang="en-US" sz="4000" b="1" u="sng" dirty="0">
                <a:solidFill>
                  <a:srgbClr val="FFFF00"/>
                </a:solidFill>
                <a:effectLst>
                  <a:outerShdw blurRad="38100" dist="38100" dir="2700000" algn="tl">
                    <a:srgbClr val="000000">
                      <a:alpha val="43137"/>
                    </a:srgbClr>
                  </a:outerShdw>
                </a:effectLst>
                <a:latin typeface="Georgia" panose="02040502050405020303" pitchFamily="18" charset="0"/>
              </a:rPr>
              <a:t>Prayer</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a:t>
            </a:r>
          </a:p>
          <a:p>
            <a:pPr marL="1371600" marR="0" indent="457200" fontAlgn="base">
              <a:spcAft>
                <a:spcPts val="800"/>
              </a:spcAft>
              <a:buNone/>
            </a:pPr>
            <a:r>
              <a:rPr lang="en-US" sz="4000" b="1" dirty="0">
                <a:solidFill>
                  <a:schemeClr val="bg1"/>
                </a:solidFill>
                <a:effectLst>
                  <a:outerShdw blurRad="38100" dist="38100" dir="2700000" algn="tl">
                    <a:srgbClr val="000000">
                      <a:alpha val="43137"/>
                    </a:srgbClr>
                  </a:outerShdw>
                </a:effectLst>
                <a:latin typeface="Georgia" panose="02040502050405020303" pitchFamily="18" charset="0"/>
              </a:rPr>
              <a:t>4:2b</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 Watchful in </a:t>
            </a:r>
            <a:r>
              <a:rPr lang="en-US" sz="4000" b="1" u="sng" dirty="0">
                <a:solidFill>
                  <a:srgbClr val="FFFF00"/>
                </a:solidFill>
                <a:effectLst>
                  <a:outerShdw blurRad="38100" dist="38100" dir="2700000" algn="tl">
                    <a:srgbClr val="000000">
                      <a:alpha val="43137"/>
                    </a:srgbClr>
                  </a:outerShdw>
                </a:effectLst>
                <a:latin typeface="Georgia" panose="02040502050405020303" pitchFamily="18" charset="0"/>
              </a:rPr>
              <a:t>Praise</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a:t>
            </a:r>
          </a:p>
          <a:p>
            <a:pPr marL="1371600" marR="0" indent="457200" fontAlgn="base">
              <a:spcAft>
                <a:spcPts val="800"/>
              </a:spcAft>
              <a:buNone/>
            </a:pPr>
            <a:r>
              <a:rPr lang="en-US" sz="4000" b="1" dirty="0">
                <a:solidFill>
                  <a:schemeClr val="bg1"/>
                </a:solidFill>
                <a:effectLst>
                  <a:outerShdw blurRad="38100" dist="38100" dir="2700000" algn="tl">
                    <a:srgbClr val="000000">
                      <a:alpha val="43137"/>
                    </a:srgbClr>
                  </a:outerShdw>
                </a:effectLst>
                <a:latin typeface="Georgia" panose="02040502050405020303" pitchFamily="18" charset="0"/>
              </a:rPr>
              <a:t>4:3</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    Dashing through </a:t>
            </a:r>
            <a:r>
              <a:rPr lang="en-US" sz="4000" b="1" u="sng" dirty="0">
                <a:solidFill>
                  <a:srgbClr val="FFFF00"/>
                </a:solidFill>
                <a:effectLst>
                  <a:outerShdw blurRad="38100" dist="38100" dir="2700000" algn="tl">
                    <a:srgbClr val="000000">
                      <a:alpha val="43137"/>
                    </a:srgbClr>
                  </a:outerShdw>
                </a:effectLst>
                <a:latin typeface="Georgia" panose="02040502050405020303" pitchFamily="18" charset="0"/>
              </a:rPr>
              <a:t>Doors</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a:t>
            </a:r>
          </a:p>
          <a:p>
            <a:pPr marL="1371600" marR="0" indent="457200" fontAlgn="base">
              <a:spcAft>
                <a:spcPts val="800"/>
              </a:spcAft>
              <a:buNone/>
            </a:pPr>
            <a:r>
              <a:rPr lang="en-US" sz="4000" b="1" dirty="0">
                <a:solidFill>
                  <a:schemeClr val="bg1"/>
                </a:solidFill>
                <a:effectLst>
                  <a:outerShdw blurRad="38100" dist="38100" dir="2700000" algn="tl">
                    <a:srgbClr val="000000">
                      <a:alpha val="43137"/>
                    </a:srgbClr>
                  </a:outerShdw>
                </a:effectLst>
                <a:latin typeface="Georgia" panose="02040502050405020303" pitchFamily="18" charset="0"/>
              </a:rPr>
              <a:t>4:4</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    Simple in </a:t>
            </a:r>
            <a:r>
              <a:rPr lang="en-US" sz="4000" b="1" u="sng" dirty="0">
                <a:solidFill>
                  <a:srgbClr val="FFFF00"/>
                </a:solidFill>
                <a:effectLst>
                  <a:outerShdw blurRad="38100" dist="38100" dir="2700000" algn="tl">
                    <a:srgbClr val="000000">
                      <a:alpha val="43137"/>
                    </a:srgbClr>
                  </a:outerShdw>
                </a:effectLst>
                <a:latin typeface="Georgia" panose="02040502050405020303" pitchFamily="18" charset="0"/>
              </a:rPr>
              <a:t>Speech</a:t>
            </a:r>
          </a:p>
          <a:p>
            <a:pPr marL="1371600" marR="0" indent="457200" fontAlgn="base">
              <a:spcAft>
                <a:spcPts val="800"/>
              </a:spcAft>
              <a:buNone/>
            </a:pPr>
            <a:r>
              <a:rPr lang="en-US" sz="4000" b="1" dirty="0">
                <a:solidFill>
                  <a:schemeClr val="bg1"/>
                </a:solidFill>
                <a:effectLst>
                  <a:outerShdw blurRad="38100" dist="38100" dir="2700000" algn="tl">
                    <a:srgbClr val="000000">
                      <a:alpha val="43137"/>
                    </a:srgbClr>
                  </a:outerShdw>
                </a:effectLst>
                <a:latin typeface="Georgia" panose="02040502050405020303" pitchFamily="18" charset="0"/>
              </a:rPr>
              <a:t>4:5</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    Walking in </a:t>
            </a:r>
            <a:r>
              <a:rPr lang="en-US" sz="4000" b="1" u="sng" dirty="0">
                <a:solidFill>
                  <a:srgbClr val="FFFF00"/>
                </a:solidFill>
                <a:effectLst>
                  <a:outerShdw blurRad="38100" dist="38100" dir="2700000" algn="tl">
                    <a:srgbClr val="000000">
                      <a:alpha val="43137"/>
                    </a:srgbClr>
                  </a:outerShdw>
                </a:effectLst>
                <a:latin typeface="Georgia" panose="02040502050405020303" pitchFamily="18" charset="0"/>
              </a:rPr>
              <a:t>Wisdom</a:t>
            </a:r>
          </a:p>
          <a:p>
            <a:pPr marL="1371600" marR="0" indent="457200" fontAlgn="base">
              <a:spcAft>
                <a:spcPts val="800"/>
              </a:spcAft>
              <a:buNone/>
            </a:pPr>
            <a:r>
              <a:rPr lang="en-US" sz="4000" b="1" dirty="0">
                <a:solidFill>
                  <a:schemeClr val="bg1"/>
                </a:solidFill>
                <a:effectLst>
                  <a:outerShdw blurRad="38100" dist="38100" dir="2700000" algn="tl">
                    <a:srgbClr val="000000">
                      <a:alpha val="43137"/>
                    </a:srgbClr>
                  </a:outerShdw>
                </a:effectLst>
                <a:latin typeface="Georgia" panose="02040502050405020303" pitchFamily="18" charset="0"/>
              </a:rPr>
              <a:t>4:6</a:t>
            </a:r>
            <a:r>
              <a:rPr lang="en-US" sz="4000" dirty="0">
                <a:solidFill>
                  <a:schemeClr val="bg1"/>
                </a:solidFill>
                <a:effectLst>
                  <a:outerShdw blurRad="38100" dist="38100" dir="2700000" algn="tl">
                    <a:srgbClr val="000000">
                      <a:alpha val="43137"/>
                    </a:srgbClr>
                  </a:outerShdw>
                </a:effectLst>
                <a:latin typeface="Georgia" panose="02040502050405020303" pitchFamily="18" charset="0"/>
              </a:rPr>
              <a:t> –    Gracious in </a:t>
            </a:r>
            <a:r>
              <a:rPr lang="en-US" sz="4000" b="1" u="sng" dirty="0">
                <a:solidFill>
                  <a:srgbClr val="FFFF00"/>
                </a:solidFill>
                <a:effectLst>
                  <a:outerShdw blurRad="38100" dist="38100" dir="2700000" algn="tl">
                    <a:srgbClr val="000000">
                      <a:alpha val="43137"/>
                    </a:srgbClr>
                  </a:outerShdw>
                </a:effectLst>
                <a:latin typeface="Georgia" panose="02040502050405020303" pitchFamily="18" charset="0"/>
              </a:rPr>
              <a:t>Replies</a:t>
            </a:r>
          </a:p>
        </p:txBody>
      </p:sp>
    </p:spTree>
    <p:extLst>
      <p:ext uri="{BB962C8B-B14F-4D97-AF65-F5344CB8AC3E}">
        <p14:creationId xmlns:p14="http://schemas.microsoft.com/office/powerpoint/2010/main" val="31184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500"/>
                                        <p:tgtEl>
                                          <p:spTgt spid="6">
                                            <p:txEl>
                                              <p:pRg st="1" end="1"/>
                                            </p:txEl>
                                          </p:spTgt>
                                        </p:tgtEl>
                                      </p:cBhvr>
                                    </p:animEffect>
                                    <p:anim calcmode="lin" valueType="num">
                                      <p:cBhvr>
                                        <p:cTn id="14" dur="1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1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1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1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1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500"/>
                                        <p:tgtEl>
                                          <p:spTgt spid="6">
                                            <p:txEl>
                                              <p:pRg st="4" end="4"/>
                                            </p:txEl>
                                          </p:spTgt>
                                        </p:tgtEl>
                                      </p:cBhvr>
                                    </p:animEffect>
                                    <p:anim calcmode="lin" valueType="num">
                                      <p:cBhvr>
                                        <p:cTn id="34" dur="1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p:cTn id="40" dur="1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1" dur="1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2" dur="1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CF4501-8737-1E58-671A-8D3CCEBEAF0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FE75ABF-5039-5243-3F7C-E961CD1E4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97D5C11-CFEA-A7DC-56CF-32350792F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BE6D46A-3354-234A-F67A-048B0C6E4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18AA09-0005-F1EE-C40F-FC1D4F793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B34CE5A-58CE-691C-4628-C5EFCB134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6F2251C-4975-8266-892E-08CC8FE0D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4AE0154-AE70-C1A2-996B-747D77E1A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8B11B8-BC9A-C830-E6FA-87AA20BA4FEA}"/>
              </a:ext>
            </a:extLst>
          </p:cNvPr>
          <p:cNvSpPr>
            <a:spLocks noGrp="1"/>
          </p:cNvSpPr>
          <p:nvPr>
            <p:ph type="ctrTitle"/>
          </p:nvPr>
        </p:nvSpPr>
        <p:spPr>
          <a:xfrm>
            <a:off x="787125" y="88897"/>
            <a:ext cx="10438785" cy="3178689"/>
          </a:xfrm>
        </p:spPr>
        <p:txBody>
          <a:bodyPr>
            <a:normAutofit/>
          </a:bodyPr>
          <a:lstStyle/>
          <a:p>
            <a:br>
              <a:rPr lang="en-US" sz="4800" dirty="0">
                <a:solidFill>
                  <a:srgbClr val="FFFFFF"/>
                </a:solidFill>
              </a:rPr>
            </a:br>
            <a:r>
              <a:rPr lang="en-US" sz="8000" u="sng" dirty="0">
                <a:solidFill>
                  <a:srgbClr val="FFFF00"/>
                </a:solidFill>
                <a:latin typeface="Baguet Script" panose="00000500000000000000" pitchFamily="2" charset="0"/>
              </a:rPr>
              <a:t>The Spiritually Mature </a:t>
            </a:r>
            <a:br>
              <a:rPr lang="en-US" sz="8000" u="sng" dirty="0">
                <a:solidFill>
                  <a:srgbClr val="FFFF00"/>
                </a:solidFill>
                <a:latin typeface="Baguet Script" panose="00000500000000000000" pitchFamily="2" charset="0"/>
              </a:rPr>
            </a:br>
            <a:r>
              <a:rPr lang="en-US" sz="8000" u="sng" dirty="0">
                <a:solidFill>
                  <a:srgbClr val="FFFF00"/>
                </a:solidFill>
                <a:latin typeface="Baguet Script" panose="00000500000000000000" pitchFamily="2" charset="0"/>
              </a:rPr>
              <a:t>Prayer Warrior</a:t>
            </a:r>
            <a:endParaRPr lang="en-US" sz="4800" u="sng" dirty="0">
              <a:solidFill>
                <a:srgbClr val="FFFF00"/>
              </a:solidFill>
              <a:latin typeface="Baguet Script" panose="00000500000000000000" pitchFamily="2" charset="0"/>
            </a:endParaRPr>
          </a:p>
        </p:txBody>
      </p:sp>
      <p:sp>
        <p:nvSpPr>
          <p:cNvPr id="24" name="Rectangle 23">
            <a:extLst>
              <a:ext uri="{FF2B5EF4-FFF2-40B4-BE49-F238E27FC236}">
                <a16:creationId xmlns:a16="http://schemas.microsoft.com/office/drawing/2014/main" id="{F8DF4666-2DAA-0B26-288A-2FC7ACE9A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F4EE834-BC2B-9AA2-D343-C324A31DCB6B}"/>
              </a:ext>
            </a:extLst>
          </p:cNvPr>
          <p:cNvSpPr>
            <a:spLocks noGrp="1"/>
          </p:cNvSpPr>
          <p:nvPr>
            <p:ph type="subTitle" idx="1"/>
          </p:nvPr>
        </p:nvSpPr>
        <p:spPr>
          <a:xfrm>
            <a:off x="787125" y="3975652"/>
            <a:ext cx="10645004" cy="2793451"/>
          </a:xfrm>
        </p:spPr>
        <p:txBody>
          <a:bodyPr>
            <a:normAutofit lnSpcReduction="10000"/>
          </a:bodyPr>
          <a:lstStyle/>
          <a:p>
            <a:r>
              <a:rPr lang="en-US" sz="4400" dirty="0">
                <a:solidFill>
                  <a:srgbClr val="FFFFFF"/>
                </a:solidFill>
                <a:latin typeface="Baskerville Old Face" panose="02020602080505020303" pitchFamily="18" charset="0"/>
              </a:rPr>
              <a:t>Colossians 4:2-6 (ESV)</a:t>
            </a:r>
          </a:p>
          <a:p>
            <a:endParaRPr lang="en-US" sz="4400" dirty="0">
              <a:solidFill>
                <a:srgbClr val="FFFFFF"/>
              </a:solidFill>
              <a:latin typeface="Baskerville Old Face" panose="02020602080505020303" pitchFamily="18" charset="0"/>
            </a:endParaRPr>
          </a:p>
          <a:p>
            <a:endParaRPr lang="en-US" sz="4400" dirty="0">
              <a:solidFill>
                <a:srgbClr val="FFFFFF"/>
              </a:solidFill>
              <a:latin typeface="Baskerville Old Face" panose="02020602080505020303" pitchFamily="18" charset="0"/>
            </a:endParaRPr>
          </a:p>
          <a:p>
            <a:r>
              <a:rPr lang="en-US" sz="4400" b="1" dirty="0">
                <a:solidFill>
                  <a:srgbClr val="FFFFFF"/>
                </a:solidFill>
                <a:latin typeface="Baskerville Old Face" panose="02020602080505020303" pitchFamily="18" charset="0"/>
              </a:rPr>
              <a:t>Rev. Dr. David T. Williamson, Senior Pastor</a:t>
            </a:r>
            <a:endParaRPr lang="en-US" sz="4400" dirty="0">
              <a:solidFill>
                <a:srgbClr val="FFFFFF"/>
              </a:solidFill>
              <a:latin typeface="Baskerville Old Face" panose="02020602080505020303" pitchFamily="18" charset="0"/>
            </a:endParaRPr>
          </a:p>
          <a:p>
            <a:pPr algn="l"/>
            <a:endParaRPr lang="en-US" sz="1100" dirty="0">
              <a:solidFill>
                <a:srgbClr val="FFFFFF"/>
              </a:solidFill>
            </a:endParaRPr>
          </a:p>
        </p:txBody>
      </p:sp>
    </p:spTree>
    <p:extLst>
      <p:ext uri="{BB962C8B-B14F-4D97-AF65-F5344CB8AC3E}">
        <p14:creationId xmlns:p14="http://schemas.microsoft.com/office/powerpoint/2010/main" val="1019726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71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16610-2348-BB17-CC7E-A178B8191F65}"/>
              </a:ext>
            </a:extLst>
          </p:cNvPr>
          <p:cNvSpPr>
            <a:spLocks noGrp="1"/>
          </p:cNvSpPr>
          <p:nvPr>
            <p:ph type="title"/>
          </p:nvPr>
        </p:nvSpPr>
        <p:spPr>
          <a:xfrm>
            <a:off x="8742158" y="1031716"/>
            <a:ext cx="3330054" cy="4794567"/>
          </a:xfrm>
        </p:spPr>
        <p:txBody>
          <a:bodyPr vert="horz" lIns="91440" tIns="45720" rIns="91440" bIns="45720" rtlCol="0" anchor="ctr">
            <a:normAutofit/>
          </a:bodyPr>
          <a:lstStyle/>
          <a:p>
            <a:pPr algn="ctr"/>
            <a:r>
              <a:rPr lang="en-US" sz="4800" dirty="0">
                <a:solidFill>
                  <a:srgbClr val="FFFF00"/>
                </a:solidFill>
                <a:effectLst>
                  <a:outerShdw blurRad="38100" dist="38100" dir="2700000" algn="tl">
                    <a:srgbClr val="000000">
                      <a:alpha val="43137"/>
                    </a:srgbClr>
                  </a:outerShdw>
                </a:effectLst>
              </a:rPr>
              <a:t>Prayer </a:t>
            </a:r>
            <a:br>
              <a:rPr lang="en-US" sz="4800" dirty="0">
                <a:solidFill>
                  <a:srgbClr val="FFFF00"/>
                </a:solidFill>
                <a:effectLst>
                  <a:outerShdw blurRad="38100" dist="38100" dir="2700000" algn="tl">
                    <a:srgbClr val="000000">
                      <a:alpha val="43137"/>
                    </a:srgbClr>
                  </a:outerShdw>
                </a:effectLst>
              </a:rPr>
            </a:br>
            <a:r>
              <a:rPr lang="en-US" sz="4800" dirty="0">
                <a:solidFill>
                  <a:srgbClr val="FFFF00"/>
                </a:solidFill>
                <a:effectLst>
                  <a:outerShdw blurRad="38100" dist="38100" dir="2700000" algn="tl">
                    <a:srgbClr val="000000">
                      <a:alpha val="43137"/>
                    </a:srgbClr>
                  </a:outerShdw>
                </a:effectLst>
              </a:rPr>
              <a:t>and </a:t>
            </a:r>
            <a:br>
              <a:rPr lang="en-US" sz="4800" dirty="0">
                <a:solidFill>
                  <a:srgbClr val="FFFF00"/>
                </a:solidFill>
                <a:effectLst>
                  <a:outerShdw blurRad="38100" dist="38100" dir="2700000" algn="tl">
                    <a:srgbClr val="000000">
                      <a:alpha val="43137"/>
                    </a:srgbClr>
                  </a:outerShdw>
                </a:effectLst>
              </a:rPr>
            </a:br>
            <a:r>
              <a:rPr lang="en-US" sz="4800" dirty="0">
                <a:solidFill>
                  <a:srgbClr val="FFFF00"/>
                </a:solidFill>
                <a:effectLst>
                  <a:outerShdw blurRad="38100" dist="38100" dir="2700000" algn="tl">
                    <a:srgbClr val="000000">
                      <a:alpha val="43137"/>
                    </a:srgbClr>
                  </a:outerShdw>
                </a:effectLst>
              </a:rPr>
              <a:t>Share: </a:t>
            </a:r>
            <a:br>
              <a:rPr lang="en-US" sz="4800" dirty="0">
                <a:solidFill>
                  <a:srgbClr val="FFFF00"/>
                </a:solidFill>
                <a:effectLst>
                  <a:outerShdw blurRad="38100" dist="38100" dir="2700000" algn="tl">
                    <a:srgbClr val="000000">
                      <a:alpha val="43137"/>
                    </a:srgbClr>
                  </a:outerShdw>
                </a:effectLst>
              </a:rPr>
            </a:br>
            <a:br>
              <a:rPr lang="en-US" sz="4800" dirty="0">
                <a:solidFill>
                  <a:srgbClr val="FFFF00"/>
                </a:solidFill>
                <a:effectLst>
                  <a:outerShdw blurRad="38100" dist="38100" dir="2700000" algn="tl">
                    <a:srgbClr val="000000">
                      <a:alpha val="43137"/>
                    </a:srgbClr>
                  </a:outerShdw>
                </a:effectLst>
              </a:rPr>
            </a:br>
            <a:r>
              <a:rPr lang="en-US" sz="4800" dirty="0">
                <a:solidFill>
                  <a:srgbClr val="FFFF00"/>
                </a:solidFill>
                <a:effectLst>
                  <a:outerShdw blurRad="38100" dist="38100" dir="2700000" algn="tl">
                    <a:srgbClr val="000000">
                      <a:alpha val="43137"/>
                    </a:srgbClr>
                  </a:outerShdw>
                </a:effectLst>
              </a:rPr>
              <a:t>The Gospel Life in Action</a:t>
            </a:r>
          </a:p>
        </p:txBody>
      </p:sp>
      <p:sp>
        <p:nvSpPr>
          <p:cNvPr id="1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artoon of two men&#10;&#10;AI-generated content may be incorrect.">
            <a:extLst>
              <a:ext uri="{FF2B5EF4-FFF2-40B4-BE49-F238E27FC236}">
                <a16:creationId xmlns:a16="http://schemas.microsoft.com/office/drawing/2014/main" id="{DCFAB202-D23F-E8D4-A2D7-3BA4AA78310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559" r="1" b="1"/>
          <a:stretch>
            <a:fillRect/>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83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882E1-351E-3AC0-94E9-6F5FA353869C}"/>
            </a:ext>
          </a:extLst>
        </p:cNvPr>
        <p:cNvGrpSpPr/>
        <p:nvPr/>
      </p:nvGrpSpPr>
      <p:grpSpPr>
        <a:xfrm>
          <a:off x="0" y="0"/>
          <a:ext cx="0" cy="0"/>
          <a:chOff x="0" y="0"/>
          <a:chExt cx="0" cy="0"/>
        </a:xfrm>
      </p:grpSpPr>
      <p:pic>
        <p:nvPicPr>
          <p:cNvPr id="8" name="Picture 7" descr="A blue surface with white spots&#10;&#10;AI-generated content may be incorrect.">
            <a:extLst>
              <a:ext uri="{FF2B5EF4-FFF2-40B4-BE49-F238E27FC236}">
                <a16:creationId xmlns:a16="http://schemas.microsoft.com/office/drawing/2014/main" id="{0A054F47-ED27-FB6F-C263-96FCC29BFB9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6B86D-1FC4-1CBA-0338-BDDF23519188}"/>
              </a:ext>
            </a:extLst>
          </p:cNvPr>
          <p:cNvSpPr>
            <a:spLocks noGrp="1"/>
          </p:cNvSpPr>
          <p:nvPr>
            <p:ph type="ctrTitle"/>
          </p:nvPr>
        </p:nvSpPr>
        <p:spPr>
          <a:xfrm>
            <a:off x="1674394" y="195932"/>
            <a:ext cx="9144000" cy="1626853"/>
          </a:xfrm>
        </p:spPr>
        <p:txBody>
          <a:bodyPr>
            <a:normAutofit fontScale="90000"/>
          </a:bodyPr>
          <a:lstStyle/>
          <a:p>
            <a:br>
              <a:rPr lang="en-US" dirty="0"/>
            </a:br>
            <a:r>
              <a:rPr lang="en-US" sz="8000" b="1" dirty="0">
                <a:solidFill>
                  <a:srgbClr val="FFFF00"/>
                </a:solidFill>
                <a:effectLst>
                  <a:outerShdw blurRad="38100" dist="38100" dir="2700000" algn="tl">
                    <a:srgbClr val="000000">
                      <a:alpha val="43137"/>
                    </a:srgbClr>
                  </a:outerShdw>
                </a:effectLst>
              </a:rPr>
              <a:t>Colossians 4:2a</a:t>
            </a:r>
            <a:endParaRPr lang="en-US" b="1"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25847550-54DE-E545-F0CD-79913DAE04D1}"/>
              </a:ext>
            </a:extLst>
          </p:cNvPr>
          <p:cNvSpPr txBox="1"/>
          <p:nvPr/>
        </p:nvSpPr>
        <p:spPr>
          <a:xfrm>
            <a:off x="0" y="2357560"/>
            <a:ext cx="11333747" cy="2677656"/>
          </a:xfrm>
          <a:prstGeom prst="rect">
            <a:avLst/>
          </a:prstGeom>
          <a:noFill/>
        </p:spPr>
        <p:txBody>
          <a:bodyPr wrap="square">
            <a:spAutoFit/>
          </a:bodyPr>
          <a:lstStyle/>
          <a:p>
            <a:pPr marL="1371600" marR="0" indent="457200" fontAlgn="base">
              <a:spcAft>
                <a:spcPts val="800"/>
              </a:spcAft>
              <a:buNone/>
            </a:pPr>
            <a:r>
              <a:rPr lang="en-US" sz="6000" dirty="0">
                <a:solidFill>
                  <a:srgbClr val="FFFF00"/>
                </a:solidFill>
                <a:effectLst/>
                <a:latin typeface="Georgia" panose="02040502050405020303" pitchFamily="18" charset="0"/>
              </a:rPr>
              <a:t>“</a:t>
            </a:r>
            <a:r>
              <a:rPr lang="en-US" sz="6000" b="1" u="sng" dirty="0">
                <a:solidFill>
                  <a:srgbClr val="FFFF00"/>
                </a:solidFill>
                <a:effectLst/>
                <a:latin typeface="Georgia" panose="02040502050405020303" pitchFamily="18" charset="0"/>
              </a:rPr>
              <a:t>Continue steadfastly in prayer</a:t>
            </a:r>
            <a:r>
              <a:rPr lang="en-US" sz="6000" dirty="0">
                <a:solidFill>
                  <a:srgbClr val="FFFF00"/>
                </a:solidFill>
                <a:effectLst/>
                <a:latin typeface="Georgia" panose="02040502050405020303" pitchFamily="18" charset="0"/>
              </a:rPr>
              <a:t> </a:t>
            </a:r>
            <a:r>
              <a:rPr lang="en-US" sz="4400" dirty="0">
                <a:solidFill>
                  <a:schemeClr val="bg1"/>
                </a:solidFill>
                <a:effectLst/>
                <a:latin typeface="Georgia" panose="02040502050405020303" pitchFamily="18" charset="0"/>
              </a:rPr>
              <a:t>being watchful in it with thanksgiving.” </a:t>
            </a:r>
            <a:r>
              <a:rPr lang="en-US" sz="3600" dirty="0">
                <a:solidFill>
                  <a:schemeClr val="bg1"/>
                </a:solidFill>
                <a:effectLst/>
                <a:latin typeface="Georgia" panose="02040502050405020303" pitchFamily="18" charset="0"/>
              </a:rPr>
              <a:t>  </a:t>
            </a:r>
            <a:r>
              <a:rPr lang="en-US" sz="4800" dirty="0">
                <a:solidFill>
                  <a:schemeClr val="bg1"/>
                </a:solidFill>
                <a:effectLst/>
                <a:latin typeface="Georgia" panose="02040502050405020303" pitchFamily="18" charset="0"/>
              </a:rPr>
              <a:t> </a:t>
            </a:r>
            <a:r>
              <a:rPr lang="en-US" sz="4800" dirty="0">
                <a:solidFill>
                  <a:srgbClr val="FFFF00"/>
                </a:solidFill>
                <a:effectLst/>
                <a:latin typeface="Georgia" panose="02040502050405020303" pitchFamily="18" charset="0"/>
              </a:rPr>
              <a:t>            </a:t>
            </a:r>
          </a:p>
        </p:txBody>
      </p:sp>
    </p:spTree>
    <p:extLst>
      <p:ext uri="{BB962C8B-B14F-4D97-AF65-F5344CB8AC3E}">
        <p14:creationId xmlns:p14="http://schemas.microsoft.com/office/powerpoint/2010/main" val="402969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3A8D67-CEC9-D0B8-F97D-4626FFFC3BE4}"/>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and reaching out to sun">
            <a:extLst>
              <a:ext uri="{FF2B5EF4-FFF2-40B4-BE49-F238E27FC236}">
                <a16:creationId xmlns:a16="http://schemas.microsoft.com/office/drawing/2014/main" id="{409C1BD9-3631-298D-BA39-C8D676071743}"/>
              </a:ext>
            </a:extLst>
          </p:cNvPr>
          <p:cNvPicPr>
            <a:picLocks noChangeAspect="1"/>
          </p:cNvPicPr>
          <p:nvPr/>
        </p:nvPicPr>
        <p:blipFill>
          <a:blip r:embed="rId3">
            <a:alphaModFix amt="50000"/>
          </a:blip>
          <a:srcRect r="-1" b="16023"/>
          <a:stretch>
            <a:fillRect/>
          </a:stretch>
        </p:blipFill>
        <p:spPr>
          <a:xfrm>
            <a:off x="3070" y="10"/>
            <a:ext cx="12188930" cy="6857990"/>
          </a:xfrm>
          <a:prstGeom prst="rect">
            <a:avLst/>
          </a:prstGeom>
        </p:spPr>
      </p:pic>
      <p:sp>
        <p:nvSpPr>
          <p:cNvPr id="2" name="Title 1">
            <a:extLst>
              <a:ext uri="{FF2B5EF4-FFF2-40B4-BE49-F238E27FC236}">
                <a16:creationId xmlns:a16="http://schemas.microsoft.com/office/drawing/2014/main" id="{A9D23D9E-FE4D-5773-93E2-3580A2FD2120}"/>
              </a:ext>
            </a:extLst>
          </p:cNvPr>
          <p:cNvSpPr>
            <a:spLocks noGrp="1"/>
          </p:cNvSpPr>
          <p:nvPr>
            <p:ph type="ctrTitle"/>
          </p:nvPr>
        </p:nvSpPr>
        <p:spPr>
          <a:xfrm>
            <a:off x="1431721" y="228012"/>
            <a:ext cx="9144000" cy="2608986"/>
          </a:xfrm>
        </p:spPr>
        <p:txBody>
          <a:bodyPr vert="horz" lIns="91440" tIns="45720" rIns="91440" bIns="45720" rtlCol="0" anchor="b">
            <a:normAutofit fontScale="90000"/>
          </a:bodyPr>
          <a:lstStyle/>
          <a:p>
            <a:br>
              <a:rPr lang="en-US" sz="6600" dirty="0">
                <a:solidFill>
                  <a:schemeClr val="bg1"/>
                </a:solidFill>
              </a:rPr>
            </a:br>
            <a:r>
              <a:rPr lang="en-US" sz="6600" dirty="0">
                <a:solidFill>
                  <a:schemeClr val="bg1"/>
                </a:solidFill>
                <a:effectLst>
                  <a:outerShdw blurRad="38100" dist="38100" dir="2700000" algn="tl">
                    <a:srgbClr val="000000">
                      <a:alpha val="43137"/>
                    </a:srgbClr>
                  </a:outerShdw>
                </a:effectLst>
              </a:rPr>
              <a:t>The Spiritually Mature </a:t>
            </a:r>
            <a:br>
              <a:rPr lang="en-US" sz="6600" dirty="0">
                <a:solidFill>
                  <a:schemeClr val="bg1"/>
                </a:solidFill>
                <a:effectLst>
                  <a:outerShdw blurRad="38100" dist="38100" dir="2700000" algn="tl">
                    <a:srgbClr val="000000">
                      <a:alpha val="43137"/>
                    </a:srgbClr>
                  </a:outerShdw>
                </a:effectLst>
              </a:rPr>
            </a:br>
            <a:r>
              <a:rPr lang="en-US" sz="6600" dirty="0">
                <a:solidFill>
                  <a:schemeClr val="bg1"/>
                </a:solidFill>
                <a:effectLst>
                  <a:outerShdw blurRad="38100" dist="38100" dir="2700000" algn="tl">
                    <a:srgbClr val="000000">
                      <a:alpha val="43137"/>
                    </a:srgbClr>
                  </a:outerShdw>
                </a:effectLst>
              </a:rPr>
              <a:t>Prayer Warrior Should Be:</a:t>
            </a:r>
          </a:p>
        </p:txBody>
      </p:sp>
      <p:sp>
        <p:nvSpPr>
          <p:cNvPr id="6" name="TextBox 5">
            <a:extLst>
              <a:ext uri="{FF2B5EF4-FFF2-40B4-BE49-F238E27FC236}">
                <a16:creationId xmlns:a16="http://schemas.microsoft.com/office/drawing/2014/main" id="{D1AD5720-AA4F-D59A-7941-9B925923B44F}"/>
              </a:ext>
            </a:extLst>
          </p:cNvPr>
          <p:cNvSpPr txBox="1"/>
          <p:nvPr/>
        </p:nvSpPr>
        <p:spPr>
          <a:xfrm>
            <a:off x="763399" y="4599432"/>
            <a:ext cx="10947632" cy="1536192"/>
          </a:xfrm>
          <a:prstGeom prst="rect">
            <a:avLst/>
          </a:prstGeom>
        </p:spPr>
        <p:txBody>
          <a:bodyPr vert="horz" lIns="91440" tIns="45720" rIns="91440" bIns="45720" rtlCol="0">
            <a:normAutofit fontScale="85000" lnSpcReduction="10000"/>
          </a:bodyPr>
          <a:lstStyle/>
          <a:p>
            <a:pPr marR="0" algn="ctr" fontAlgn="base">
              <a:lnSpc>
                <a:spcPct val="90000"/>
              </a:lnSpc>
              <a:spcBef>
                <a:spcPts val="1000"/>
              </a:spcBef>
              <a:spcAft>
                <a:spcPts val="800"/>
              </a:spcAft>
            </a:pPr>
            <a:r>
              <a:rPr lang="en-US" sz="6600" b="1" dirty="0">
                <a:solidFill>
                  <a:srgbClr val="FFFF00"/>
                </a:solidFill>
                <a:effectLst>
                  <a:outerShdw blurRad="38100" dist="38100" dir="2700000" algn="tl">
                    <a:srgbClr val="000000">
                      <a:alpha val="43137"/>
                    </a:srgbClr>
                  </a:outerShdw>
                </a:effectLst>
              </a:rPr>
              <a:t>4:2a</a:t>
            </a:r>
            <a:r>
              <a:rPr lang="en-US" sz="6600" dirty="0">
                <a:solidFill>
                  <a:schemeClr val="bg1"/>
                </a:solidFill>
                <a:effectLst>
                  <a:outerShdw blurRad="38100" dist="38100" dir="2700000" algn="tl">
                    <a:srgbClr val="000000">
                      <a:alpha val="43137"/>
                    </a:srgbClr>
                  </a:outerShdw>
                </a:effectLst>
              </a:rPr>
              <a:t> –  Consistent in </a:t>
            </a:r>
            <a:r>
              <a:rPr lang="en-US" sz="9400" b="1" u="sng" dirty="0">
                <a:solidFill>
                  <a:srgbClr val="FFFF00"/>
                </a:solidFill>
                <a:effectLst>
                  <a:outerShdw blurRad="38100" dist="38100" dir="2700000" algn="tl">
                    <a:srgbClr val="000000">
                      <a:alpha val="43137"/>
                    </a:srgbClr>
                  </a:outerShdw>
                </a:effectLst>
              </a:rPr>
              <a:t>Prayer</a:t>
            </a:r>
            <a:r>
              <a:rPr lang="en-US" sz="66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           </a:t>
            </a:r>
          </a:p>
        </p:txBody>
      </p:sp>
      <p:sp>
        <p:nvSpPr>
          <p:cNvPr id="25"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36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49D0D-464B-B2F5-8805-374562F7B080}"/>
            </a:ext>
          </a:extLst>
        </p:cNvPr>
        <p:cNvGrpSpPr/>
        <p:nvPr/>
      </p:nvGrpSpPr>
      <p:grpSpPr>
        <a:xfrm>
          <a:off x="0" y="0"/>
          <a:ext cx="0" cy="0"/>
          <a:chOff x="0" y="0"/>
          <a:chExt cx="0" cy="0"/>
        </a:xfrm>
      </p:grpSpPr>
      <p:pic>
        <p:nvPicPr>
          <p:cNvPr id="4" name="Picture 3" descr="A blue surface with white spots&#10;&#10;AI-generated content may be incorrect.">
            <a:extLst>
              <a:ext uri="{FF2B5EF4-FFF2-40B4-BE49-F238E27FC236}">
                <a16:creationId xmlns:a16="http://schemas.microsoft.com/office/drawing/2014/main" id="{A3973897-9C77-E192-3A57-23C191D7168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D5AF0DC-E61B-DEA9-42AB-BE3958078AE5}"/>
              </a:ext>
            </a:extLst>
          </p:cNvPr>
          <p:cNvSpPr>
            <a:spLocks noGrp="1"/>
          </p:cNvSpPr>
          <p:nvPr>
            <p:ph type="ctrTitle"/>
          </p:nvPr>
        </p:nvSpPr>
        <p:spPr>
          <a:xfrm>
            <a:off x="1674394" y="195932"/>
            <a:ext cx="9144000" cy="1626853"/>
          </a:xfrm>
        </p:spPr>
        <p:txBody>
          <a:bodyPr>
            <a:normAutofit fontScale="90000"/>
          </a:bodyPr>
          <a:lstStyle/>
          <a:p>
            <a:br>
              <a:rPr lang="en-US" dirty="0"/>
            </a:br>
            <a:r>
              <a:rPr lang="en-US" sz="8000" b="1" dirty="0">
                <a:solidFill>
                  <a:srgbClr val="FFFF00"/>
                </a:solidFill>
                <a:effectLst>
                  <a:outerShdw blurRad="38100" dist="38100" dir="2700000" algn="tl">
                    <a:srgbClr val="000000">
                      <a:alpha val="43137"/>
                    </a:srgbClr>
                  </a:outerShdw>
                </a:effectLst>
              </a:rPr>
              <a:t>Colossians 4:2b</a:t>
            </a:r>
            <a:endParaRPr lang="en-US" b="1"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7C41E7B-D551-95A7-C00B-8720061D73B8}"/>
              </a:ext>
            </a:extLst>
          </p:cNvPr>
          <p:cNvSpPr txBox="1"/>
          <p:nvPr/>
        </p:nvSpPr>
        <p:spPr>
          <a:xfrm>
            <a:off x="622074" y="2424170"/>
            <a:ext cx="11569926" cy="2431435"/>
          </a:xfrm>
          <a:prstGeom prst="rect">
            <a:avLst/>
          </a:prstGeom>
          <a:noFill/>
        </p:spPr>
        <p:txBody>
          <a:bodyPr wrap="square">
            <a:spAutoFit/>
          </a:bodyPr>
          <a:lstStyle/>
          <a:p>
            <a:pPr marL="1371600" marR="0" indent="457200" fontAlgn="base">
              <a:spcAft>
                <a:spcPts val="800"/>
              </a:spcAft>
              <a:buNone/>
            </a:pPr>
            <a:r>
              <a:rPr lang="en-US" sz="4400" dirty="0">
                <a:solidFill>
                  <a:schemeClr val="bg1"/>
                </a:solidFill>
                <a:effectLst>
                  <a:outerShdw blurRad="38100" dist="38100" dir="2700000" algn="tl">
                    <a:srgbClr val="000000">
                      <a:alpha val="43137"/>
                    </a:srgbClr>
                  </a:outerShdw>
                </a:effectLst>
                <a:latin typeface="Georgia" panose="02040502050405020303" pitchFamily="18" charset="0"/>
              </a:rPr>
              <a:t>“Continue steadfastly in prayer </a:t>
            </a:r>
            <a:r>
              <a:rPr lang="en-US" sz="5400" b="1" u="sng" dirty="0">
                <a:solidFill>
                  <a:srgbClr val="FFFF00"/>
                </a:solidFill>
                <a:effectLst>
                  <a:outerShdw blurRad="38100" dist="38100" dir="2700000" algn="tl">
                    <a:srgbClr val="000000">
                      <a:alpha val="43137"/>
                    </a:srgbClr>
                  </a:outerShdw>
                </a:effectLst>
                <a:latin typeface="Georgia" panose="02040502050405020303" pitchFamily="18" charset="0"/>
              </a:rPr>
              <a:t>being watchful in it with thanksgiving</a:t>
            </a:r>
            <a:r>
              <a:rPr lang="en-US" sz="5400" dirty="0">
                <a:solidFill>
                  <a:schemeClr val="bg1"/>
                </a:solidFill>
                <a:effectLst>
                  <a:outerShdw blurRad="38100" dist="38100" dir="2700000" algn="tl">
                    <a:srgbClr val="000000">
                      <a:alpha val="43137"/>
                    </a:srgbClr>
                  </a:outerShdw>
                </a:effectLst>
                <a:latin typeface="Georgia" panose="02040502050405020303" pitchFamily="18" charset="0"/>
              </a:rPr>
              <a:t>.” </a:t>
            </a:r>
            <a:r>
              <a:rPr lang="en-US" sz="4800" dirty="0">
                <a:solidFill>
                  <a:schemeClr val="bg1"/>
                </a:solidFill>
                <a:effectLst>
                  <a:outerShdw blurRad="38100" dist="38100" dir="2700000" algn="tl">
                    <a:srgbClr val="000000">
                      <a:alpha val="43137"/>
                    </a:srgbClr>
                  </a:outerShdw>
                </a:effectLst>
                <a:latin typeface="Georgia" panose="02040502050405020303" pitchFamily="18" charset="0"/>
              </a:rPr>
              <a:t>               </a:t>
            </a:r>
          </a:p>
        </p:txBody>
      </p:sp>
    </p:spTree>
    <p:extLst>
      <p:ext uri="{BB962C8B-B14F-4D97-AF65-F5344CB8AC3E}">
        <p14:creationId xmlns:p14="http://schemas.microsoft.com/office/powerpoint/2010/main" val="324538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E1B99A-9917-33AE-DABB-F1825F411A5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58BEEC88-4ED0-2853-C6E7-5D366F919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and reaching out to sun">
            <a:extLst>
              <a:ext uri="{FF2B5EF4-FFF2-40B4-BE49-F238E27FC236}">
                <a16:creationId xmlns:a16="http://schemas.microsoft.com/office/drawing/2014/main" id="{FD3C0D64-4B9E-3A84-ABBC-6D74EB249C5A}"/>
              </a:ext>
            </a:extLst>
          </p:cNvPr>
          <p:cNvPicPr>
            <a:picLocks noChangeAspect="1"/>
          </p:cNvPicPr>
          <p:nvPr/>
        </p:nvPicPr>
        <p:blipFill>
          <a:blip r:embed="rId3">
            <a:alphaModFix amt="50000"/>
          </a:blip>
          <a:srcRect r="-1" b="16023"/>
          <a:stretch>
            <a:fillRect/>
          </a:stretch>
        </p:blipFill>
        <p:spPr>
          <a:xfrm>
            <a:off x="3070" y="10"/>
            <a:ext cx="12188930" cy="6857990"/>
          </a:xfrm>
          <a:prstGeom prst="rect">
            <a:avLst/>
          </a:prstGeom>
        </p:spPr>
      </p:pic>
      <p:sp>
        <p:nvSpPr>
          <p:cNvPr id="2" name="Title 1">
            <a:extLst>
              <a:ext uri="{FF2B5EF4-FFF2-40B4-BE49-F238E27FC236}">
                <a16:creationId xmlns:a16="http://schemas.microsoft.com/office/drawing/2014/main" id="{8ECA865D-FC5B-38DF-898E-2D567DB86B31}"/>
              </a:ext>
            </a:extLst>
          </p:cNvPr>
          <p:cNvSpPr>
            <a:spLocks noGrp="1"/>
          </p:cNvSpPr>
          <p:nvPr>
            <p:ph type="ctrTitle"/>
          </p:nvPr>
        </p:nvSpPr>
        <p:spPr>
          <a:xfrm>
            <a:off x="1431721" y="228012"/>
            <a:ext cx="9144000" cy="2608986"/>
          </a:xfrm>
        </p:spPr>
        <p:txBody>
          <a:bodyPr vert="horz" lIns="91440" tIns="45720" rIns="91440" bIns="45720" rtlCol="0" anchor="b">
            <a:normAutofit fontScale="90000"/>
          </a:bodyPr>
          <a:lstStyle/>
          <a:p>
            <a:br>
              <a:rPr lang="en-US" sz="6600" dirty="0">
                <a:solidFill>
                  <a:schemeClr val="bg1"/>
                </a:solidFill>
              </a:rPr>
            </a:br>
            <a:r>
              <a:rPr lang="en-US" sz="6600" dirty="0">
                <a:solidFill>
                  <a:schemeClr val="bg1"/>
                </a:solidFill>
                <a:effectLst>
                  <a:outerShdw blurRad="38100" dist="38100" dir="2700000" algn="tl">
                    <a:srgbClr val="000000">
                      <a:alpha val="43137"/>
                    </a:srgbClr>
                  </a:outerShdw>
                </a:effectLst>
              </a:rPr>
              <a:t>The Spiritually Mature </a:t>
            </a:r>
            <a:br>
              <a:rPr lang="en-US" sz="6600" dirty="0">
                <a:solidFill>
                  <a:schemeClr val="bg1"/>
                </a:solidFill>
                <a:effectLst>
                  <a:outerShdw blurRad="38100" dist="38100" dir="2700000" algn="tl">
                    <a:srgbClr val="000000">
                      <a:alpha val="43137"/>
                    </a:srgbClr>
                  </a:outerShdw>
                </a:effectLst>
              </a:rPr>
            </a:br>
            <a:r>
              <a:rPr lang="en-US" sz="6600" dirty="0">
                <a:solidFill>
                  <a:schemeClr val="bg1"/>
                </a:solidFill>
                <a:effectLst>
                  <a:outerShdw blurRad="38100" dist="38100" dir="2700000" algn="tl">
                    <a:srgbClr val="000000">
                      <a:alpha val="43137"/>
                    </a:srgbClr>
                  </a:outerShdw>
                </a:effectLst>
              </a:rPr>
              <a:t>Prayer Warrior Should Be:</a:t>
            </a:r>
          </a:p>
        </p:txBody>
      </p:sp>
      <p:sp>
        <p:nvSpPr>
          <p:cNvPr id="6" name="TextBox 5">
            <a:extLst>
              <a:ext uri="{FF2B5EF4-FFF2-40B4-BE49-F238E27FC236}">
                <a16:creationId xmlns:a16="http://schemas.microsoft.com/office/drawing/2014/main" id="{EA91DBC5-B84D-09E1-7D0E-8437DC88CB03}"/>
              </a:ext>
            </a:extLst>
          </p:cNvPr>
          <p:cNvSpPr txBox="1"/>
          <p:nvPr/>
        </p:nvSpPr>
        <p:spPr>
          <a:xfrm>
            <a:off x="763399" y="4599432"/>
            <a:ext cx="10947632" cy="1536192"/>
          </a:xfrm>
          <a:prstGeom prst="rect">
            <a:avLst/>
          </a:prstGeom>
        </p:spPr>
        <p:txBody>
          <a:bodyPr vert="horz" lIns="91440" tIns="45720" rIns="91440" bIns="45720" rtlCol="0">
            <a:normAutofit fontScale="92500"/>
          </a:bodyPr>
          <a:lstStyle/>
          <a:p>
            <a:pPr marR="0" algn="ctr" fontAlgn="base">
              <a:lnSpc>
                <a:spcPct val="90000"/>
              </a:lnSpc>
              <a:spcBef>
                <a:spcPts val="1000"/>
              </a:spcBef>
              <a:spcAft>
                <a:spcPts val="800"/>
              </a:spcAft>
            </a:pPr>
            <a:r>
              <a:rPr lang="en-US" sz="6600" b="1" dirty="0">
                <a:solidFill>
                  <a:srgbClr val="FFFF00"/>
                </a:solidFill>
                <a:effectLst>
                  <a:outerShdw blurRad="38100" dist="38100" dir="2700000" algn="tl">
                    <a:srgbClr val="000000">
                      <a:alpha val="43137"/>
                    </a:srgbClr>
                  </a:outerShdw>
                </a:effectLst>
              </a:rPr>
              <a:t>4:2b</a:t>
            </a:r>
            <a:r>
              <a:rPr lang="en-US" sz="6600" dirty="0">
                <a:solidFill>
                  <a:schemeClr val="bg1"/>
                </a:solidFill>
                <a:effectLst>
                  <a:outerShdw blurRad="38100" dist="38100" dir="2700000" algn="tl">
                    <a:srgbClr val="000000">
                      <a:alpha val="43137"/>
                    </a:srgbClr>
                  </a:outerShdw>
                </a:effectLst>
              </a:rPr>
              <a:t> –  Watchful in </a:t>
            </a:r>
            <a:r>
              <a:rPr lang="en-US" sz="9400" b="1" u="sng" dirty="0">
                <a:solidFill>
                  <a:srgbClr val="FFFF00"/>
                </a:solidFill>
                <a:effectLst>
                  <a:outerShdw blurRad="38100" dist="38100" dir="2700000" algn="tl">
                    <a:srgbClr val="000000">
                      <a:alpha val="43137"/>
                    </a:srgbClr>
                  </a:outerShdw>
                </a:effectLst>
              </a:rPr>
              <a:t>Praise</a:t>
            </a:r>
            <a:r>
              <a:rPr lang="en-US" sz="66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           </a:t>
            </a:r>
          </a:p>
        </p:txBody>
      </p:sp>
      <p:sp>
        <p:nvSpPr>
          <p:cNvPr id="25" name="sketchy line">
            <a:extLst>
              <a:ext uri="{FF2B5EF4-FFF2-40B4-BE49-F238E27FC236}">
                <a16:creationId xmlns:a16="http://schemas.microsoft.com/office/drawing/2014/main" id="{005403DD-F7D3-0DAD-6B38-062F6472F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29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95E1-2EDB-C819-8E1A-64ACFB197B95}"/>
            </a:ext>
          </a:extLst>
        </p:cNvPr>
        <p:cNvGrpSpPr/>
        <p:nvPr/>
      </p:nvGrpSpPr>
      <p:grpSpPr>
        <a:xfrm>
          <a:off x="0" y="0"/>
          <a:ext cx="0" cy="0"/>
          <a:chOff x="0" y="0"/>
          <a:chExt cx="0" cy="0"/>
        </a:xfrm>
      </p:grpSpPr>
      <p:pic>
        <p:nvPicPr>
          <p:cNvPr id="4" name="Picture 3" descr="A blue surface with white spots&#10;&#10;AI-generated content may be incorrect.">
            <a:extLst>
              <a:ext uri="{FF2B5EF4-FFF2-40B4-BE49-F238E27FC236}">
                <a16:creationId xmlns:a16="http://schemas.microsoft.com/office/drawing/2014/main" id="{26DE25F3-B2AC-FEFB-BAB0-D42E808916C1}"/>
              </a:ext>
            </a:extLst>
          </p:cNvPr>
          <p:cNvPicPr>
            <a:picLocks noChangeAspect="1"/>
          </p:cNvPicPr>
          <p:nvPr/>
        </p:nvPicPr>
        <p:blipFill>
          <a:blip r:embed="rId3"/>
          <a:stretch>
            <a:fillRect/>
          </a:stretch>
        </p:blipFill>
        <p:spPr>
          <a:xfrm>
            <a:off x="0" y="21906"/>
            <a:ext cx="12192000" cy="6858000"/>
          </a:xfrm>
          <a:prstGeom prst="rect">
            <a:avLst/>
          </a:prstGeom>
        </p:spPr>
      </p:pic>
      <p:sp>
        <p:nvSpPr>
          <p:cNvPr id="2" name="Title 1">
            <a:extLst>
              <a:ext uri="{FF2B5EF4-FFF2-40B4-BE49-F238E27FC236}">
                <a16:creationId xmlns:a16="http://schemas.microsoft.com/office/drawing/2014/main" id="{15341A79-2DBB-AEB4-627A-E214D552BBB3}"/>
              </a:ext>
            </a:extLst>
          </p:cNvPr>
          <p:cNvSpPr>
            <a:spLocks noGrp="1"/>
          </p:cNvSpPr>
          <p:nvPr>
            <p:ph type="ctrTitle"/>
          </p:nvPr>
        </p:nvSpPr>
        <p:spPr>
          <a:xfrm>
            <a:off x="1674394" y="195932"/>
            <a:ext cx="9144000" cy="1626853"/>
          </a:xfrm>
        </p:spPr>
        <p:txBody>
          <a:bodyPr>
            <a:normAutofit fontScale="90000"/>
          </a:bodyPr>
          <a:lstStyle/>
          <a:p>
            <a:br>
              <a:rPr lang="en-US" dirty="0"/>
            </a:br>
            <a:r>
              <a:rPr lang="en-US" sz="8000" b="1" dirty="0">
                <a:solidFill>
                  <a:srgbClr val="FFFF00"/>
                </a:solidFill>
                <a:effectLst>
                  <a:outerShdw blurRad="38100" dist="38100" dir="2700000" algn="tl">
                    <a:srgbClr val="000000">
                      <a:alpha val="43137"/>
                    </a:srgbClr>
                  </a:outerShdw>
                </a:effectLst>
              </a:rPr>
              <a:t>Colossians 4:3</a:t>
            </a:r>
            <a:endParaRPr lang="en-US" b="1"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5412D29-DBAB-E927-B094-C1F95BF243C9}"/>
              </a:ext>
            </a:extLst>
          </p:cNvPr>
          <p:cNvSpPr txBox="1"/>
          <p:nvPr/>
        </p:nvSpPr>
        <p:spPr>
          <a:xfrm>
            <a:off x="194215" y="2224104"/>
            <a:ext cx="11267923" cy="3539430"/>
          </a:xfrm>
          <a:prstGeom prst="rect">
            <a:avLst/>
          </a:prstGeom>
          <a:noFill/>
        </p:spPr>
        <p:txBody>
          <a:bodyPr wrap="square">
            <a:spAutoFit/>
          </a:bodyPr>
          <a:lstStyle/>
          <a:p>
            <a:pPr marL="1371600" marR="0" indent="457200" fontAlgn="base">
              <a:spcAft>
                <a:spcPts val="800"/>
              </a:spcAft>
              <a:buNone/>
            </a:pPr>
            <a:r>
              <a:rPr lang="en-US" sz="4400" dirty="0">
                <a:solidFill>
                  <a:schemeClr val="bg1"/>
                </a:solidFill>
                <a:effectLst>
                  <a:outerShdw blurRad="38100" dist="38100" dir="2700000" algn="tl">
                    <a:srgbClr val="000000">
                      <a:alpha val="43137"/>
                    </a:srgbClr>
                  </a:outerShdw>
                </a:effectLst>
                <a:latin typeface="Georgia" panose="02040502050405020303" pitchFamily="18" charset="0"/>
              </a:rPr>
              <a:t>“At the same time pray also for us that God may </a:t>
            </a:r>
            <a:r>
              <a:rPr lang="en-US" sz="4400" b="1" u="sng" dirty="0">
                <a:solidFill>
                  <a:srgbClr val="FFFF00"/>
                </a:solidFill>
                <a:effectLst>
                  <a:outerShdw blurRad="38100" dist="38100" dir="2700000" algn="tl">
                    <a:srgbClr val="000000">
                      <a:alpha val="43137"/>
                    </a:srgbClr>
                  </a:outerShdw>
                </a:effectLst>
                <a:latin typeface="Georgia" panose="02040502050405020303" pitchFamily="18" charset="0"/>
              </a:rPr>
              <a:t>open to us a door</a:t>
            </a:r>
            <a:r>
              <a:rPr lang="en-US" sz="4400" dirty="0">
                <a:solidFill>
                  <a:srgbClr val="FFFF00"/>
                </a:solidFill>
                <a:effectLst>
                  <a:outerShdw blurRad="38100" dist="38100" dir="2700000" algn="tl">
                    <a:srgbClr val="000000">
                      <a:alpha val="43137"/>
                    </a:srgbClr>
                  </a:outerShdw>
                </a:effectLst>
                <a:latin typeface="Georgia" panose="02040502050405020303" pitchFamily="18" charset="0"/>
              </a:rPr>
              <a:t> </a:t>
            </a:r>
            <a:r>
              <a:rPr lang="en-US" sz="4400" dirty="0">
                <a:solidFill>
                  <a:schemeClr val="bg1"/>
                </a:solidFill>
                <a:effectLst>
                  <a:outerShdw blurRad="38100" dist="38100" dir="2700000" algn="tl">
                    <a:srgbClr val="000000">
                      <a:alpha val="43137"/>
                    </a:srgbClr>
                  </a:outerShdw>
                </a:effectLst>
                <a:latin typeface="Georgia" panose="02040502050405020303" pitchFamily="18" charset="0"/>
              </a:rPr>
              <a:t>for the Word </a:t>
            </a:r>
            <a:r>
              <a:rPr lang="en-US" sz="4400" b="1" u="sng" dirty="0">
                <a:solidFill>
                  <a:srgbClr val="FFFF00"/>
                </a:solidFill>
                <a:effectLst>
                  <a:outerShdw blurRad="38100" dist="38100" dir="2700000" algn="tl">
                    <a:srgbClr val="000000">
                      <a:alpha val="43137"/>
                    </a:srgbClr>
                  </a:outerShdw>
                </a:effectLst>
                <a:latin typeface="Georgia" panose="02040502050405020303" pitchFamily="18" charset="0"/>
              </a:rPr>
              <a:t>to declare the mystery of Christ</a:t>
            </a:r>
            <a:r>
              <a:rPr lang="en-US" sz="4400" dirty="0">
                <a:solidFill>
                  <a:schemeClr val="bg1"/>
                </a:solidFill>
                <a:effectLst>
                  <a:outerShdw blurRad="38100" dist="38100" dir="2700000" algn="tl">
                    <a:srgbClr val="000000">
                      <a:alpha val="43137"/>
                    </a:srgbClr>
                  </a:outerShdw>
                </a:effectLst>
                <a:latin typeface="Georgia" panose="02040502050405020303" pitchFamily="18" charset="0"/>
              </a:rPr>
              <a:t> on account of which I am in prison.”</a:t>
            </a:r>
            <a:r>
              <a:rPr lang="en-US" sz="4800" dirty="0">
                <a:solidFill>
                  <a:schemeClr val="bg1"/>
                </a:solidFill>
                <a:effectLst>
                  <a:outerShdw blurRad="38100" dist="38100" dir="2700000" algn="tl">
                    <a:srgbClr val="000000">
                      <a:alpha val="43137"/>
                    </a:srgbClr>
                  </a:outerShdw>
                </a:effectLst>
                <a:latin typeface="Georgia" panose="02040502050405020303" pitchFamily="18" charset="0"/>
              </a:rPr>
              <a:t>  </a:t>
            </a:r>
            <a:r>
              <a:rPr lang="en-US" sz="4800" dirty="0">
                <a:solidFill>
                  <a:srgbClr val="000000"/>
                </a:solidFill>
                <a:effectLst>
                  <a:outerShdw blurRad="38100" dist="38100" dir="2700000" algn="tl">
                    <a:srgbClr val="000000">
                      <a:alpha val="43137"/>
                    </a:srgbClr>
                  </a:outerShdw>
                </a:effectLst>
                <a:latin typeface="Georgia" panose="02040502050405020303" pitchFamily="18" charset="0"/>
              </a:rPr>
              <a:t>    </a:t>
            </a:r>
            <a:r>
              <a:rPr lang="en-US" sz="4800" dirty="0">
                <a:solidFill>
                  <a:srgbClr val="000000"/>
                </a:solidFill>
                <a:effectLst/>
                <a:latin typeface="Georgia" panose="02040502050405020303" pitchFamily="18" charset="0"/>
              </a:rPr>
              <a:t>       </a:t>
            </a:r>
          </a:p>
        </p:txBody>
      </p:sp>
    </p:spTree>
    <p:extLst>
      <p:ext uri="{BB962C8B-B14F-4D97-AF65-F5344CB8AC3E}">
        <p14:creationId xmlns:p14="http://schemas.microsoft.com/office/powerpoint/2010/main" val="160479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CDF28A-2D6F-056F-4F13-3020E906DDA9}"/>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DDA2ABDB-0B30-2663-835E-55DB11D0A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and reaching out to sun">
            <a:extLst>
              <a:ext uri="{FF2B5EF4-FFF2-40B4-BE49-F238E27FC236}">
                <a16:creationId xmlns:a16="http://schemas.microsoft.com/office/drawing/2014/main" id="{6B7684E5-9F1C-0CF3-BBCD-FFEE785E07F0}"/>
              </a:ext>
            </a:extLst>
          </p:cNvPr>
          <p:cNvPicPr>
            <a:picLocks noChangeAspect="1"/>
          </p:cNvPicPr>
          <p:nvPr/>
        </p:nvPicPr>
        <p:blipFill>
          <a:blip r:embed="rId3">
            <a:alphaModFix amt="50000"/>
          </a:blip>
          <a:srcRect r="-1" b="16023"/>
          <a:stretch>
            <a:fillRect/>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299F87B-5C8A-CE89-0995-B8FFDF4AE4FB}"/>
              </a:ext>
            </a:extLst>
          </p:cNvPr>
          <p:cNvSpPr>
            <a:spLocks noGrp="1"/>
          </p:cNvSpPr>
          <p:nvPr>
            <p:ph type="ctrTitle"/>
          </p:nvPr>
        </p:nvSpPr>
        <p:spPr>
          <a:xfrm>
            <a:off x="1431721" y="228012"/>
            <a:ext cx="9144000" cy="2608986"/>
          </a:xfrm>
        </p:spPr>
        <p:txBody>
          <a:bodyPr vert="horz" lIns="91440" tIns="45720" rIns="91440" bIns="45720" rtlCol="0" anchor="b">
            <a:normAutofit fontScale="90000"/>
          </a:bodyPr>
          <a:lstStyle/>
          <a:p>
            <a:br>
              <a:rPr lang="en-US" sz="6600" dirty="0">
                <a:solidFill>
                  <a:schemeClr val="bg1"/>
                </a:solidFill>
              </a:rPr>
            </a:br>
            <a:r>
              <a:rPr lang="en-US" sz="6600" dirty="0">
                <a:solidFill>
                  <a:schemeClr val="bg1"/>
                </a:solidFill>
                <a:effectLst>
                  <a:outerShdw blurRad="38100" dist="38100" dir="2700000" algn="tl">
                    <a:srgbClr val="000000">
                      <a:alpha val="43137"/>
                    </a:srgbClr>
                  </a:outerShdw>
                </a:effectLst>
              </a:rPr>
              <a:t>The Spiritually Mature </a:t>
            </a:r>
            <a:br>
              <a:rPr lang="en-US" sz="6600" dirty="0">
                <a:solidFill>
                  <a:schemeClr val="bg1"/>
                </a:solidFill>
                <a:effectLst>
                  <a:outerShdw blurRad="38100" dist="38100" dir="2700000" algn="tl">
                    <a:srgbClr val="000000">
                      <a:alpha val="43137"/>
                    </a:srgbClr>
                  </a:outerShdw>
                </a:effectLst>
              </a:rPr>
            </a:br>
            <a:r>
              <a:rPr lang="en-US" sz="6600" dirty="0">
                <a:solidFill>
                  <a:schemeClr val="bg1"/>
                </a:solidFill>
                <a:effectLst>
                  <a:outerShdw blurRad="38100" dist="38100" dir="2700000" algn="tl">
                    <a:srgbClr val="000000">
                      <a:alpha val="43137"/>
                    </a:srgbClr>
                  </a:outerShdw>
                </a:effectLst>
              </a:rPr>
              <a:t>Prayer Warrior Should Be:</a:t>
            </a:r>
          </a:p>
        </p:txBody>
      </p:sp>
      <p:sp>
        <p:nvSpPr>
          <p:cNvPr id="6" name="TextBox 5">
            <a:extLst>
              <a:ext uri="{FF2B5EF4-FFF2-40B4-BE49-F238E27FC236}">
                <a16:creationId xmlns:a16="http://schemas.microsoft.com/office/drawing/2014/main" id="{8C25A0CB-F44A-2369-9EA6-CF3EF0011CDD}"/>
              </a:ext>
            </a:extLst>
          </p:cNvPr>
          <p:cNvSpPr txBox="1"/>
          <p:nvPr/>
        </p:nvSpPr>
        <p:spPr>
          <a:xfrm>
            <a:off x="763399" y="4599432"/>
            <a:ext cx="10947632" cy="1536192"/>
          </a:xfrm>
          <a:prstGeom prst="rect">
            <a:avLst/>
          </a:prstGeom>
        </p:spPr>
        <p:txBody>
          <a:bodyPr vert="horz" lIns="91440" tIns="45720" rIns="91440" bIns="45720" rtlCol="0">
            <a:normAutofit fontScale="85000" lnSpcReduction="10000"/>
          </a:bodyPr>
          <a:lstStyle/>
          <a:p>
            <a:pPr marR="0" algn="ctr" fontAlgn="base">
              <a:lnSpc>
                <a:spcPct val="90000"/>
              </a:lnSpc>
              <a:spcBef>
                <a:spcPts val="1000"/>
              </a:spcBef>
              <a:spcAft>
                <a:spcPts val="800"/>
              </a:spcAft>
            </a:pPr>
            <a:r>
              <a:rPr lang="en-US" sz="6600" b="1" dirty="0">
                <a:solidFill>
                  <a:srgbClr val="FFFF00"/>
                </a:solidFill>
                <a:effectLst>
                  <a:outerShdw blurRad="38100" dist="38100" dir="2700000" algn="tl">
                    <a:srgbClr val="000000">
                      <a:alpha val="43137"/>
                    </a:srgbClr>
                  </a:outerShdw>
                </a:effectLst>
              </a:rPr>
              <a:t>4:3</a:t>
            </a:r>
            <a:r>
              <a:rPr lang="en-US" sz="6600" dirty="0">
                <a:solidFill>
                  <a:schemeClr val="bg1"/>
                </a:solidFill>
                <a:effectLst>
                  <a:outerShdw blurRad="38100" dist="38100" dir="2700000" algn="tl">
                    <a:srgbClr val="000000">
                      <a:alpha val="43137"/>
                    </a:srgbClr>
                  </a:outerShdw>
                </a:effectLst>
              </a:rPr>
              <a:t> –  Dashing through </a:t>
            </a:r>
            <a:r>
              <a:rPr lang="en-US" sz="9400" b="1" u="sng" dirty="0">
                <a:solidFill>
                  <a:srgbClr val="FFFF00"/>
                </a:solidFill>
                <a:effectLst>
                  <a:outerShdw blurRad="38100" dist="38100" dir="2700000" algn="tl">
                    <a:srgbClr val="000000">
                      <a:alpha val="43137"/>
                    </a:srgbClr>
                  </a:outerShdw>
                </a:effectLst>
              </a:rPr>
              <a:t>Doors</a:t>
            </a:r>
            <a:r>
              <a:rPr lang="en-US" sz="66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           </a:t>
            </a:r>
          </a:p>
        </p:txBody>
      </p:sp>
      <p:sp>
        <p:nvSpPr>
          <p:cNvPr id="25" name="sketchy line">
            <a:extLst>
              <a:ext uri="{FF2B5EF4-FFF2-40B4-BE49-F238E27FC236}">
                <a16:creationId xmlns:a16="http://schemas.microsoft.com/office/drawing/2014/main" id="{3A15A9CA-0DF3-BC9F-8365-16EBDC5DB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ACBFF21-3E4A-757F-BFDB-28A0567E481D}"/>
              </a:ext>
            </a:extLst>
          </p:cNvPr>
          <p:cNvSpPr txBox="1"/>
          <p:nvPr/>
        </p:nvSpPr>
        <p:spPr>
          <a:xfrm>
            <a:off x="586692" y="5911314"/>
            <a:ext cx="10947632" cy="769441"/>
          </a:xfrm>
          <a:prstGeom prst="rect">
            <a:avLst/>
          </a:prstGeom>
          <a:noFill/>
        </p:spPr>
        <p:txBody>
          <a:bodyPr wrap="square" rtlCol="0">
            <a:spAutoFit/>
          </a:bodyPr>
          <a:lstStyle/>
          <a:p>
            <a:r>
              <a:rPr lang="en-US" sz="4400" dirty="0">
                <a:solidFill>
                  <a:srgbClr val="92D050"/>
                </a:solidFill>
                <a:effectLst>
                  <a:outerShdw blurRad="38100" dist="38100" dir="2700000" algn="tl">
                    <a:srgbClr val="000000">
                      <a:alpha val="43137"/>
                    </a:srgbClr>
                  </a:outerShdw>
                </a:effectLst>
              </a:rPr>
              <a:t>What do DQ and Mormons have in common?</a:t>
            </a:r>
          </a:p>
        </p:txBody>
      </p:sp>
    </p:spTree>
    <p:extLst>
      <p:ext uri="{BB962C8B-B14F-4D97-AF65-F5344CB8AC3E}">
        <p14:creationId xmlns:p14="http://schemas.microsoft.com/office/powerpoint/2010/main" val="401308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2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2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0238-F96A-36BD-56ED-E085C4970864}"/>
            </a:ext>
          </a:extLst>
        </p:cNvPr>
        <p:cNvGrpSpPr/>
        <p:nvPr/>
      </p:nvGrpSpPr>
      <p:grpSpPr>
        <a:xfrm>
          <a:off x="0" y="0"/>
          <a:ext cx="0" cy="0"/>
          <a:chOff x="0" y="0"/>
          <a:chExt cx="0" cy="0"/>
        </a:xfrm>
      </p:grpSpPr>
      <p:pic>
        <p:nvPicPr>
          <p:cNvPr id="4" name="Picture 3" descr="A blue surface with white spots&#10;&#10;AI-generated content may be incorrect.">
            <a:extLst>
              <a:ext uri="{FF2B5EF4-FFF2-40B4-BE49-F238E27FC236}">
                <a16:creationId xmlns:a16="http://schemas.microsoft.com/office/drawing/2014/main" id="{A5DB7949-DFD5-D8FE-DEDE-117D5B1D0E54}"/>
              </a:ext>
            </a:extLst>
          </p:cNvPr>
          <p:cNvPicPr>
            <a:picLocks noChangeAspect="1"/>
          </p:cNvPicPr>
          <p:nvPr/>
        </p:nvPicPr>
        <p:blipFill>
          <a:blip r:embed="rId3"/>
          <a:stretch>
            <a:fillRect/>
          </a:stretch>
        </p:blipFill>
        <p:spPr>
          <a:xfrm>
            <a:off x="0" y="21906"/>
            <a:ext cx="12192000" cy="6858000"/>
          </a:xfrm>
          <a:prstGeom prst="rect">
            <a:avLst/>
          </a:prstGeom>
        </p:spPr>
      </p:pic>
      <p:sp>
        <p:nvSpPr>
          <p:cNvPr id="2" name="Title 1">
            <a:extLst>
              <a:ext uri="{FF2B5EF4-FFF2-40B4-BE49-F238E27FC236}">
                <a16:creationId xmlns:a16="http://schemas.microsoft.com/office/drawing/2014/main" id="{E2ACC315-13F6-8337-41B5-FE707707FDD6}"/>
              </a:ext>
            </a:extLst>
          </p:cNvPr>
          <p:cNvSpPr>
            <a:spLocks noGrp="1"/>
          </p:cNvSpPr>
          <p:nvPr>
            <p:ph type="ctrTitle"/>
          </p:nvPr>
        </p:nvSpPr>
        <p:spPr>
          <a:xfrm>
            <a:off x="1674394" y="195932"/>
            <a:ext cx="9144000" cy="1626853"/>
          </a:xfrm>
        </p:spPr>
        <p:txBody>
          <a:bodyPr>
            <a:normAutofit fontScale="90000"/>
          </a:bodyPr>
          <a:lstStyle/>
          <a:p>
            <a:br>
              <a:rPr lang="en-US" dirty="0"/>
            </a:br>
            <a:r>
              <a:rPr lang="en-US" sz="8000" b="1" dirty="0">
                <a:solidFill>
                  <a:srgbClr val="FFFF00"/>
                </a:solidFill>
                <a:effectLst>
                  <a:outerShdw blurRad="38100" dist="38100" dir="2700000" algn="tl">
                    <a:srgbClr val="000000">
                      <a:alpha val="43137"/>
                    </a:srgbClr>
                  </a:outerShdw>
                </a:effectLst>
              </a:rPr>
              <a:t>Colossians 4:4</a:t>
            </a:r>
            <a:endParaRPr lang="en-US" b="1"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A29B4C6-B83E-F2B0-722F-59BC4A447A3A}"/>
              </a:ext>
            </a:extLst>
          </p:cNvPr>
          <p:cNvSpPr txBox="1"/>
          <p:nvPr/>
        </p:nvSpPr>
        <p:spPr>
          <a:xfrm>
            <a:off x="446041" y="2213346"/>
            <a:ext cx="11299917" cy="3231654"/>
          </a:xfrm>
          <a:prstGeom prst="rect">
            <a:avLst/>
          </a:prstGeom>
          <a:noFill/>
        </p:spPr>
        <p:txBody>
          <a:bodyPr wrap="square">
            <a:spAutoFit/>
          </a:bodyPr>
          <a:lstStyle/>
          <a:p>
            <a:pPr marL="1371600" marR="0" indent="457200" fontAlgn="base">
              <a:spcAft>
                <a:spcPts val="800"/>
              </a:spcAft>
              <a:buNone/>
            </a:pPr>
            <a:r>
              <a:rPr lang="en-US" sz="6600" dirty="0">
                <a:solidFill>
                  <a:schemeClr val="bg1"/>
                </a:solidFill>
                <a:effectLst>
                  <a:outerShdw blurRad="38100" dist="38100" dir="2700000" algn="tl">
                    <a:srgbClr val="000000">
                      <a:alpha val="43137"/>
                    </a:srgbClr>
                  </a:outerShdw>
                </a:effectLst>
                <a:latin typeface="Georgia" panose="02040502050405020303" pitchFamily="18" charset="0"/>
              </a:rPr>
              <a:t>…that I may </a:t>
            </a:r>
            <a:r>
              <a:rPr lang="en-US" sz="6600" b="1" u="sng" dirty="0">
                <a:solidFill>
                  <a:srgbClr val="FFFF00"/>
                </a:solidFill>
                <a:effectLst>
                  <a:outerShdw blurRad="38100" dist="38100" dir="2700000" algn="tl">
                    <a:srgbClr val="000000">
                      <a:alpha val="43137"/>
                    </a:srgbClr>
                  </a:outerShdw>
                </a:effectLst>
                <a:latin typeface="Georgia" panose="02040502050405020303" pitchFamily="18" charset="0"/>
              </a:rPr>
              <a:t>make it clear</a:t>
            </a:r>
            <a:r>
              <a:rPr lang="en-US" sz="6600" b="1" dirty="0">
                <a:solidFill>
                  <a:srgbClr val="FFFF00"/>
                </a:solidFill>
                <a:effectLst>
                  <a:outerShdw blurRad="38100" dist="38100" dir="2700000" algn="tl">
                    <a:srgbClr val="000000">
                      <a:alpha val="43137"/>
                    </a:srgbClr>
                  </a:outerShdw>
                </a:effectLst>
                <a:latin typeface="Georgia" panose="02040502050405020303" pitchFamily="18" charset="0"/>
              </a:rPr>
              <a:t> </a:t>
            </a:r>
            <a:r>
              <a:rPr lang="en-US" sz="6600" dirty="0">
                <a:solidFill>
                  <a:schemeClr val="bg1"/>
                </a:solidFill>
                <a:effectLst>
                  <a:outerShdw blurRad="38100" dist="38100" dir="2700000" algn="tl">
                    <a:srgbClr val="000000">
                      <a:alpha val="43137"/>
                    </a:srgbClr>
                  </a:outerShdw>
                </a:effectLst>
                <a:latin typeface="Georgia" panose="02040502050405020303" pitchFamily="18" charset="0"/>
              </a:rPr>
              <a:t>which is how I ought to speak.</a:t>
            </a:r>
            <a:r>
              <a:rPr lang="en-US" sz="7200" dirty="0">
                <a:solidFill>
                  <a:srgbClr val="000000"/>
                </a:solidFill>
                <a:effectLst>
                  <a:outerShdw blurRad="38100" dist="38100" dir="2700000" algn="tl">
                    <a:srgbClr val="000000">
                      <a:alpha val="43137"/>
                    </a:srgbClr>
                  </a:outerShdw>
                </a:effectLst>
                <a:latin typeface="Georgia" panose="02040502050405020303" pitchFamily="18" charset="0"/>
              </a:rPr>
              <a:t>   </a:t>
            </a:r>
            <a:r>
              <a:rPr lang="en-US" sz="6000" dirty="0">
                <a:solidFill>
                  <a:srgbClr val="000000"/>
                </a:solidFill>
                <a:effectLst>
                  <a:outerShdw blurRad="38100" dist="38100" dir="2700000" algn="tl">
                    <a:srgbClr val="000000">
                      <a:alpha val="43137"/>
                    </a:srgbClr>
                  </a:outerShdw>
                </a:effectLst>
                <a:latin typeface="Georgia" panose="02040502050405020303" pitchFamily="18" charset="0"/>
              </a:rPr>
              <a:t> </a:t>
            </a:r>
            <a:r>
              <a:rPr lang="en-US" sz="4800" dirty="0">
                <a:solidFill>
                  <a:srgbClr val="000000"/>
                </a:solidFill>
                <a:effectLst>
                  <a:outerShdw blurRad="38100" dist="38100" dir="2700000" algn="tl">
                    <a:srgbClr val="000000">
                      <a:alpha val="43137"/>
                    </a:srgbClr>
                  </a:outerShdw>
                </a:effectLst>
                <a:latin typeface="Georgia" panose="02040502050405020303" pitchFamily="18" charset="0"/>
              </a:rPr>
              <a:t>       </a:t>
            </a:r>
          </a:p>
        </p:txBody>
      </p:sp>
    </p:spTree>
    <p:extLst>
      <p:ext uri="{BB962C8B-B14F-4D97-AF65-F5344CB8AC3E}">
        <p14:creationId xmlns:p14="http://schemas.microsoft.com/office/powerpoint/2010/main" val="1154537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TotalTime>
  <Words>1184</Words>
  <Application>Microsoft Office PowerPoint</Application>
  <PresentationFormat>Widescreen</PresentationFormat>
  <Paragraphs>95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Baguet Script</vt:lpstr>
      <vt:lpstr>Baskerville Old Face</vt:lpstr>
      <vt:lpstr>Georgia</vt:lpstr>
      <vt:lpstr>Office Theme</vt:lpstr>
      <vt:lpstr> The Spiritually Mature  Prayer Warrior</vt:lpstr>
      <vt:lpstr>Prayer  and  Share:   The Gospel Life in Action</vt:lpstr>
      <vt:lpstr> Colossians 4:2a</vt:lpstr>
      <vt:lpstr> The Spiritually Mature  Prayer Warrior Should Be:</vt:lpstr>
      <vt:lpstr> Colossians 4:2b</vt:lpstr>
      <vt:lpstr> The Spiritually Mature  Prayer Warrior Should Be:</vt:lpstr>
      <vt:lpstr> Colossians 4:3</vt:lpstr>
      <vt:lpstr> The Spiritually Mature  Prayer Warrior Should Be:</vt:lpstr>
      <vt:lpstr> Colossians 4:4</vt:lpstr>
      <vt:lpstr> The Spiritually Mature  Prayer Warrior Should Be:</vt:lpstr>
      <vt:lpstr> Colossians 4:5</vt:lpstr>
      <vt:lpstr> The Spiritually Mature  Prayer Warrior Should Be:</vt:lpstr>
      <vt:lpstr> Colossians 4:6</vt:lpstr>
      <vt:lpstr> The Spiritually Mature  Prayer Warrior Should Be:</vt:lpstr>
      <vt:lpstr> The Spiritually Mature  Prayer Warrior Should Be:</vt:lpstr>
      <vt:lpstr> The Spiritually Mature  Prayer Warrior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Williamson</dc:creator>
  <cp:lastModifiedBy>David Williamson</cp:lastModifiedBy>
  <cp:revision>2</cp:revision>
  <cp:lastPrinted>2025-06-08T02:34:06Z</cp:lastPrinted>
  <dcterms:created xsi:type="dcterms:W3CDTF">2025-06-04T16:34:37Z</dcterms:created>
  <dcterms:modified xsi:type="dcterms:W3CDTF">2025-06-08T02:43:10Z</dcterms:modified>
</cp:coreProperties>
</file>