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67" r:id="rId4"/>
    <p:sldId id="268" r:id="rId5"/>
    <p:sldId id="269" r:id="rId6"/>
    <p:sldId id="266" r:id="rId7"/>
    <p:sldId id="261" r:id="rId8"/>
    <p:sldId id="270" r:id="rId9"/>
    <p:sldId id="263" r:id="rId10"/>
    <p:sldId id="264" r:id="rId11"/>
    <p:sldId id="260" r:id="rId12"/>
    <p:sldId id="273" r:id="rId13"/>
    <p:sldId id="262" r:id="rId14"/>
    <p:sldId id="271" r:id="rId15"/>
    <p:sldId id="276" r:id="rId16"/>
    <p:sldId id="277" r:id="rId17"/>
    <p:sldId id="282" r:id="rId18"/>
    <p:sldId id="278" r:id="rId19"/>
    <p:sldId id="275" r:id="rId20"/>
    <p:sldId id="279" r:id="rId21"/>
    <p:sldId id="281" r:id="rId22"/>
    <p:sldId id="280" r:id="rId23"/>
    <p:sldId id="272" r:id="rId24"/>
    <p:sldId id="283" r:id="rId25"/>
    <p:sldId id="285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A19A6-413D-46D5-8DFB-1FA5FA70A292}" v="29" dt="2025-06-22T11:42:30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627" autoAdjust="0"/>
    <p:restoredTop sz="94660"/>
  </p:normalViewPr>
  <p:slideViewPr>
    <p:cSldViewPr snapToGrid="0">
      <p:cViewPr varScale="1">
        <p:scale>
          <a:sx n="49" d="100"/>
          <a:sy n="49" d="100"/>
        </p:scale>
        <p:origin x="4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CBA34-0A74-4337-8897-F078939E15B6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3B849-93E7-431C-BE36-3876E4159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5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B849-93E7-431C-BE36-3876E41596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9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76E73-E2AB-3923-0B69-0957A18DD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B11D62-14EB-51F3-A041-FB4835DFE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8A73F6-270A-9400-3418-95EAEC01B7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FDC94-EEEB-4589-4A49-FFC669DAE1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B849-93E7-431C-BE36-3876E415960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7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65CCE-EBF8-742B-2262-F505884B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EC1B3-23F4-1157-4CF3-66EB273C4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C28CF8-B214-2DD9-EA69-481388154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2D565-7356-3DBC-1AC4-C17F78580A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B849-93E7-431C-BE36-3876E41596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25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F8C87-D012-2179-853D-5D6374BCE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A3D31-88B1-3757-C5DA-915DCE32F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39C67-EE3D-B06D-5B2A-7F95E4DEB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A04F7-CC07-6914-FBE9-AABA222F02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B849-93E7-431C-BE36-3876E41596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3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37FE9-B9E5-D078-E74E-60A5CA6F6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E76291-634E-183E-60A6-FA9C6D60C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A18D95-208A-5A55-4D22-9D4FE863D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82BC6-10DE-9F77-B1E0-11C0FE93B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B849-93E7-431C-BE36-3876E41596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97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B3758-DB49-4F87-E95D-C475024E4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5C6867-5D20-A7FF-EAE9-BF7555DE24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9983D4-2144-BBFB-2345-16150A140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FEBFC-BB6D-B0BE-87E3-D42D61C81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3B849-93E7-431C-BE36-3876E41596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C5C0B-B0AA-3B29-234E-9C1FF41F9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6330E-1D97-7C27-E1AC-D13455122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FAA80-BD6F-DC00-DC91-F7A042B3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8F1E0-5527-F923-DC9D-B9D88B73F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44813-1B4B-0B6D-DFE9-CA8FEF14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D5B4-12A5-74A4-E678-18881B444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6747D-8EEA-66FF-04FF-E62A96ED2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82AD6-C260-53F2-5BE1-4A25C07D6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0CF75-86E3-2A97-6F1A-A935391F3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0DB87-2B05-8677-4524-F9DD5FD6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5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2E48F7-14E7-6AE1-B790-F92042E28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F4EC4-5AB0-CB27-4AE0-B3019DFB7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B56AF-F6A5-C130-DFE0-8EE36C728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1ED6-AB69-79BD-6F56-0932BC37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F3369-1F4D-725B-D59D-407D5733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9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1D567-1DF0-F814-1955-897CF2BE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3C492-72B8-DCC1-C24B-6B0D6FBA7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E7724-5617-E380-5A4F-39D10AA1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83639-A3C5-F0DF-2F0C-3FEA2417A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C2554-57D2-3737-06E4-F649E14E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43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EAD28-9077-94A9-D621-258250F2D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8C8CC-E73E-F91E-9A6C-D76463D71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A068E-2B64-DAEE-37DE-1F70C461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9BF3-BE19-FEA3-6C6F-74FF092F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66B5-1DCC-C524-0CE8-5A1FBE0A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14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35752-F13F-496D-82A4-0042936B0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31700-4963-CCE9-C901-1982D9CDA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63EB8-8B2A-FD61-4EB1-96D9F8F40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AE3EA-9384-C901-AD96-E861F4BB0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DE3E3-C050-C22F-1377-9D1F5D18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C3194-0249-C355-6694-658D428A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4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55AB-53BE-961B-28F0-D9B8F49AF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FC56D-6D35-425F-2736-3F4715ED0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F7AA44-2AFB-B2D9-2CEA-EB7C122C2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7EFE1-4E52-05DF-C7B4-DFEB49311D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32AFE-D24E-0E8B-8B85-39B103C5C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02D301-96BF-1F22-EC93-D4750842A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BCCB9-839E-79D8-96F1-36670FD2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68929-2D82-8985-E265-D36BA686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53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10367-FBD1-8D2F-340A-8540B497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1CF579-91CF-2FD1-39DD-D3230BEF6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16474A-D9C9-A533-1A19-45C086C6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08253-F6E6-EAD8-BC0B-661C9377B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1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D99BE-02F1-A6B5-A081-4AAC0F3B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B0918B-D336-7E54-718D-CB6026558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45A6F-6EB6-3EF8-6DDC-4AF3699E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66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B87FB-DFED-CDEC-5A5C-47CBCE10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BE334-B7C9-4376-A27C-E1B23A4E8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FFE1D-CBE6-648F-7466-4B775A6E6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B489C-2B22-0ED3-F784-5663AE84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A5569-9639-FE1E-211E-440DCED98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452AE-3A70-079E-AE5A-AEEA7FEA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3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FAD99-C6A7-7BEB-552C-CB3FC3C6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158F5-C8B9-DD09-2315-12167CF16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039A2C-B012-67B8-83A1-3B07DA016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8A260-63E1-7E71-77D3-5CDD1EE49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F3214-10ED-3047-A214-E54F915D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5A71A-3811-7F28-02BB-2D539D35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9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9DB93B-A6C9-8FBC-8143-F78F1F9D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67586-74FE-C16C-5F6C-3019F708E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7301-2BD7-301F-3F7D-32C5FFB3A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0746FA-C9F5-46FA-B320-F72E93E55B74}" type="datetimeFigureOut">
              <a:rPr lang="en-US" smtClean="0"/>
              <a:t>6/22/2025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4FC6B-114D-E94C-605C-98B00EC5F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EDA0B-824D-55A9-480B-AD103E6BE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E93B8A-BFFC-4C8F-9C3F-18C7FAC31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8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E648D-4B02-CE7A-0DF0-BE7C1CF3D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98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148D2-62BE-8144-C738-3BE53BF71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CFF9E5-B789-EC31-864C-87921ABA6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62E94680-A2D5-403F-BB86-2E7B4300A3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-2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539757B-0406-C4B0-2C46-E6B182953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066C3-5E7E-2D1E-1D80-C36533D97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009" y="-2"/>
            <a:ext cx="11731557" cy="2525240"/>
          </a:xfrm>
        </p:spPr>
        <p:txBody>
          <a:bodyPr anchor="t">
            <a:normAutofit fontScale="90000"/>
          </a:bodyPr>
          <a:lstStyle/>
          <a:p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 are to </a:t>
            </a:r>
            <a:r>
              <a:rPr lang="en-US" sz="6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REFLECT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Christ’s image:</a:t>
            </a:r>
            <a:br>
              <a:rPr lang="en-US" sz="6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		</a:t>
            </a: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</a:t>
            </a:r>
            <a:b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l-GR" sz="8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εἰκών</a:t>
            </a:r>
            <a:endParaRPr lang="en-US" sz="6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60E06-3CC7-AAF4-65F1-A4DD697EE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9128" y="5413613"/>
            <a:ext cx="8971793" cy="1290807"/>
          </a:xfrm>
        </p:spPr>
        <p:txBody>
          <a:bodyPr anchor="ctr">
            <a:normAutofit/>
          </a:bodyPr>
          <a:lstStyle/>
          <a:p>
            <a:pPr algn="l"/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8:28-30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E954BF-1612-32BC-B32D-1F7732A202EC}"/>
              </a:ext>
            </a:extLst>
          </p:cNvPr>
          <p:cNvSpPr txBox="1"/>
          <p:nvPr/>
        </p:nvSpPr>
        <p:spPr>
          <a:xfrm>
            <a:off x="739729" y="4059704"/>
            <a:ext cx="10712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Image, likeness, portrait, representation… mimic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63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t looking at a mirror&#10;&#10;AI-generated content may be incorrect.">
            <a:extLst>
              <a:ext uri="{FF2B5EF4-FFF2-40B4-BE49-F238E27FC236}">
                <a16:creationId xmlns:a16="http://schemas.microsoft.com/office/drawing/2014/main" id="{88AD0427-B388-AFEC-2CB4-148CC3A3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" b="17469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5A2931B-D399-9865-61B6-29FFF6492BA1}"/>
              </a:ext>
            </a:extLst>
          </p:cNvPr>
          <p:cNvSpPr txBox="1"/>
          <p:nvPr/>
        </p:nvSpPr>
        <p:spPr>
          <a:xfrm>
            <a:off x="160631" y="1319350"/>
            <a:ext cx="39740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a new identity in Christ: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b.) We are to reflect Christ’s image.</a:t>
            </a:r>
          </a:p>
        </p:txBody>
      </p:sp>
    </p:spTree>
    <p:extLst>
      <p:ext uri="{BB962C8B-B14F-4D97-AF65-F5344CB8AC3E}">
        <p14:creationId xmlns:p14="http://schemas.microsoft.com/office/powerpoint/2010/main" val="2552416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2518E-3AFF-7620-260A-5A938F561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EE5D9FA-9274-3988-4745-9BF262663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60DF6AC6-749E-D55E-178E-16661E778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-2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17678C-BBE9-A12B-B292-D779D55B2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81BE5B-3AAC-7135-0D4C-36A047DF6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261" y="-655191"/>
            <a:ext cx="11177448" cy="2195635"/>
          </a:xfrm>
        </p:spPr>
        <p:txBody>
          <a:bodyPr anchor="t">
            <a:normAutofit fontScale="90000"/>
          </a:bodyPr>
          <a:lstStyle/>
          <a:p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 now </a:t>
            </a:r>
            <a:r>
              <a:rPr lang="en-US" sz="6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SERVE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our brothers/sisters, </a:t>
            </a:r>
            <a:r>
              <a:rPr lang="en-US" sz="5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for </a:t>
            </a:r>
            <a:r>
              <a:rPr lang="en-US" sz="59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HIS</a:t>
            </a:r>
            <a:r>
              <a:rPr lang="en-US" sz="5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glory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</a:t>
            </a:r>
            <a:b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6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l-GR" sz="8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διακονέω</a:t>
            </a:r>
            <a:endParaRPr lang="en-US" sz="6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8413A5-FDC7-8882-B364-088701666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5741" y="5721988"/>
            <a:ext cx="8971793" cy="1136002"/>
          </a:xfrm>
        </p:spPr>
        <p:txBody>
          <a:bodyPr anchor="ctr">
            <a:normAutofit lnSpcReduction="10000"/>
          </a:bodyPr>
          <a:lstStyle/>
          <a:p>
            <a:pPr algn="l"/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Peter 4:10-11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A8634-B9E1-4E46-2D35-7FB8557EFC37}"/>
              </a:ext>
            </a:extLst>
          </p:cNvPr>
          <p:cNvSpPr txBox="1"/>
          <p:nvPr/>
        </p:nvSpPr>
        <p:spPr>
          <a:xfrm>
            <a:off x="739727" y="3915952"/>
            <a:ext cx="1071251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Wait upon, be at one’s service, render assistance, to help/aid - DEACON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39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pouring coffee into a cup&#10;&#10;AI-generated content may be incorrect.">
            <a:extLst>
              <a:ext uri="{FF2B5EF4-FFF2-40B4-BE49-F238E27FC236}">
                <a16:creationId xmlns:a16="http://schemas.microsoft.com/office/drawing/2014/main" id="{1E9D5BDE-5F94-5995-24DF-932D0CA68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" b="11199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C8611-F032-8015-BAC8-68AD0D3F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024" y="2895135"/>
            <a:ext cx="6488975" cy="1559301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Because God is Sovereign, We Have a New Identity in Christ -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a.) We are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TRANSFORMED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b.) We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REFLECT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Christ’s image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c.) We </a:t>
            </a:r>
            <a:r>
              <a:rPr lang="en-US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SERVE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for His glory.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5072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8FEE45-D534-A224-2793-4BE375D6B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E8C08CD-0F76-B33B-FEE9-E9A9768B8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7D26D6AE-F3E5-0DE4-B843-9AB2367BFD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591A53-41DD-D47F-BECA-480D7C1B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38F67-81B6-99FF-903B-CADC955E1E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013" y="423539"/>
            <a:ext cx="11276844" cy="3685731"/>
          </a:xfrm>
        </p:spPr>
        <p:txBody>
          <a:bodyPr anchor="t">
            <a:normAutofit fontScale="90000"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Because God is Sovereign,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we have a: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2. </a:t>
            </a: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NEW PERSPECTIVE FOR LIFE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71E09-3BD1-62E0-4106-EA622F6E25EF}"/>
              </a:ext>
            </a:extLst>
          </p:cNvPr>
          <p:cNvSpPr txBox="1"/>
          <p:nvPr/>
        </p:nvSpPr>
        <p:spPr>
          <a:xfrm>
            <a:off x="1641566" y="4375639"/>
            <a:ext cx="86737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“Seeing the world through the eyes of God.”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18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2B3F0C-13E9-36A1-DA1F-D8B133669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EF8AA89-D1B0-852D-0E61-C3D8F3766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5B9D2817-5E2F-FB32-38BB-CE3628E0F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D47290-8F86-227A-CF68-069755A8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1A8EC1-5988-BD16-A02C-9CE0EFA78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48" y="645608"/>
            <a:ext cx="11276844" cy="3685731"/>
          </a:xfrm>
        </p:spPr>
        <p:txBody>
          <a:bodyPr anchor="t">
            <a:normAutofit fontScale="90000"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2. New Perspective in Christ: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a.) We can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think differently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about our struggles.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(Rom 12:1-2; Phil 4:6-9)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70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852FEC-2508-3958-DB53-DB31D5CBC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02BB7E-3821-A6DF-32B7-6D23BB080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790813A5-EE67-FDE7-7431-A4B4DEDB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64" r="9091" b="11528"/>
          <a:stretch>
            <a:fillRect/>
          </a:stretch>
        </p:blipFill>
        <p:spPr>
          <a:xfrm>
            <a:off x="-2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DEAD7-757A-FE30-AE59-957E2FB72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E43BA1-75A6-A6ED-7DAC-984D91EB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082" y="1181185"/>
            <a:ext cx="11276844" cy="3685731"/>
          </a:xfrm>
        </p:spPr>
        <p:txBody>
          <a:bodyPr anchor="t">
            <a:normAutofit fontScale="90000"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2. New Perspective in Christ: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b.) We can view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trials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as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opportunities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(James 1:2-4)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8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oster with a silhouette of a person's head and mountains in the background&#10;&#10;AI-generated content may be incorrect.">
            <a:extLst>
              <a:ext uri="{FF2B5EF4-FFF2-40B4-BE49-F238E27FC236}">
                <a16:creationId xmlns:a16="http://schemas.microsoft.com/office/drawing/2014/main" id="{1DEA8438-3C5C-8715-B7C9-F28B6E15C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13" b="1493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19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E593D0-0404-7336-90DF-34DEF68D3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7651F9D-2D73-E812-9CB9-FFD1DC12F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91F3ABF6-B345-DF49-6142-248098B452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CEA605-1EF9-DDD8-AABB-13BEE81AF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9428EF-1650-1F84-5BA1-B306DB170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578" y="214534"/>
            <a:ext cx="11276844" cy="3685731"/>
          </a:xfrm>
        </p:spPr>
        <p:txBody>
          <a:bodyPr anchor="t">
            <a:no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2. New Perspective in Christ:</a:t>
            </a: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c.) Our outlook is hopeful because </a:t>
            </a:r>
            <a:b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we have 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assurance of victory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(Testing - </a:t>
            </a:r>
            <a:r>
              <a:rPr lang="el-GR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δοκίμιον</a:t>
            </a: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)</a:t>
            </a:r>
            <a:b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…proof of genuineness, judge, evaluate, asserting authenticity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(1 John 5:1-5)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56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4B7087-E4E7-7B0D-84DD-9DA87C217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A58D9E2-6AEE-41A6-9FE4-A506DD53A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B06C6CDA-4935-C1EC-2B42-999EF3B9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288398C-C84D-53F8-F2FE-6D7E69A1E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CD66C-31BD-BBC7-8CB3-2612BFC92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396" y="214534"/>
            <a:ext cx="11276844" cy="3685731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Because God is Sovereign,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We have a: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1.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NEW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IDENTITY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IN CHRIST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2. NEW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PERSPECTIVE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FOR LIFE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3. NEW 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STRENGTH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TO SERVE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66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48CEF0-8852-B489-B9B4-E4ADCA2F2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00F7A0-E99C-979B-1500-2A1671F8F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6ABCE81D-DD5F-F227-10FB-1F9A7C185B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2F6C3C9-3F8A-3174-4F4C-66A7F070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CBA647-AC62-C126-09DC-8727CBA8D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578" y="211775"/>
            <a:ext cx="11276844" cy="1797147"/>
          </a:xfrm>
        </p:spPr>
        <p:txBody>
          <a:bodyPr anchor="t">
            <a:normAutofit fontScale="90000"/>
          </a:bodyPr>
          <a:lstStyle/>
          <a:p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The Five Solas of the </a:t>
            </a:r>
            <a:b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Great Reformation</a:t>
            </a:r>
            <a:b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5D853-AA36-E87B-3666-5F9532700CAA}"/>
              </a:ext>
            </a:extLst>
          </p:cNvPr>
          <p:cNvSpPr txBox="1"/>
          <p:nvPr/>
        </p:nvSpPr>
        <p:spPr>
          <a:xfrm>
            <a:off x="4036422" y="2217929"/>
            <a:ext cx="60611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Gratia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(Grace)			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Fide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(Faith)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Solus Christus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(Christ)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 Scriptura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(Scripture)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 Deo Gloria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(Glory of God)</a:t>
            </a:r>
          </a:p>
        </p:txBody>
      </p:sp>
    </p:spTree>
    <p:extLst>
      <p:ext uri="{BB962C8B-B14F-4D97-AF65-F5344CB8AC3E}">
        <p14:creationId xmlns:p14="http://schemas.microsoft.com/office/powerpoint/2010/main" val="2138811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7A9A3E-80A6-8221-B362-5DD82C57B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9542C99-1E72-9FAD-37D4-6E02D263D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FDAB4C13-18E9-659D-54D1-84CA32D41C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64" r="9091" b="11528"/>
          <a:stretch>
            <a:fillRect/>
          </a:stretch>
        </p:blipFill>
        <p:spPr>
          <a:xfrm>
            <a:off x="-2" y="-2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71C946-402D-1266-DDB6-D39901102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C579F-91F1-0FB8-B459-D84BF4677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566" y="509421"/>
            <a:ext cx="11276844" cy="3685731"/>
          </a:xfrm>
        </p:spPr>
        <p:txBody>
          <a:bodyPr anchor="t">
            <a:normAutofit fontScale="90000"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3. Because of a new strength to serve in Christ: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a.) We are </a:t>
            </a:r>
            <a:r>
              <a:rPr lang="en-US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empowered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by the Holy Spirit.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(Acts 1:8; 2 Cor 12:9-10; </a:t>
            </a:r>
            <a:b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Eph 3:14-21)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796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74114-E5DC-2F70-C073-4628FC460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raising his arms in the air&#10;&#10;AI-generated content may be incorrect.">
            <a:extLst>
              <a:ext uri="{FF2B5EF4-FFF2-40B4-BE49-F238E27FC236}">
                <a16:creationId xmlns:a16="http://schemas.microsoft.com/office/drawing/2014/main" id="{8533569B-26D5-6386-4733-5241EFCC1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</p:spPr>
      </p:pic>
    </p:spTree>
    <p:extLst>
      <p:ext uri="{BB962C8B-B14F-4D97-AF65-F5344CB8AC3E}">
        <p14:creationId xmlns:p14="http://schemas.microsoft.com/office/powerpoint/2010/main" val="3669071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09880A-E04B-24FE-6183-65E07E7BF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2791A40-EADE-8EE2-D5F4-43D87175D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19522AE4-A81E-6AD7-BABE-EFC4A2C843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64" r="9091" b="11528"/>
          <a:stretch>
            <a:fillRect/>
          </a:stretch>
        </p:blipFill>
        <p:spPr>
          <a:xfrm>
            <a:off x="-2" y="-2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37779AD-10C3-56D0-2C56-56909553C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0C494-F241-FE5B-7647-FB30E7A56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566" y="509421"/>
            <a:ext cx="11276844" cy="3685731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3. Because of a new strength to serve in Christ: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b.) We are </a:t>
            </a:r>
            <a:r>
              <a:rPr lang="en-US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gifted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with and by the Holy Spirit.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(Acts 1:8; 2 Cor 12:9-10; Eph 3:14-21)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10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EE90-622A-8520-33ED-28797E31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bird with a black circle and white text&#10;&#10;AI-generated content may be incorrect.">
            <a:extLst>
              <a:ext uri="{FF2B5EF4-FFF2-40B4-BE49-F238E27FC236}">
                <a16:creationId xmlns:a16="http://schemas.microsoft.com/office/drawing/2014/main" id="{4B2488E7-0716-E6CC-CAA8-E4D0F57B3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6"/>
            <a:ext cx="12192000" cy="6920706"/>
          </a:xfrm>
        </p:spPr>
      </p:pic>
    </p:spTree>
    <p:extLst>
      <p:ext uri="{BB962C8B-B14F-4D97-AF65-F5344CB8AC3E}">
        <p14:creationId xmlns:p14="http://schemas.microsoft.com/office/powerpoint/2010/main" val="942933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E687E8-DDF4-0A90-B717-6CAD68AC2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F3AB02A-8835-F72B-54B4-0B0C4772E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886FB082-E436-F00C-C7CA-9DFFB8B787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64" r="9091" b="11528"/>
          <a:stretch>
            <a:fillRect/>
          </a:stretch>
        </p:blipFill>
        <p:spPr>
          <a:xfrm>
            <a:off x="-2" y="-2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E2389F2-2497-88DD-CBB8-CBFB105C2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3EB56-5561-EFD7-B7FC-6EB5B333F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566" y="509421"/>
            <a:ext cx="11276844" cy="3685731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3. Because of a new strength to serve in Christ: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c.) We are no longer </a:t>
            </a:r>
            <a:r>
              <a:rPr lang="en-US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restricted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by human limitations because we are </a:t>
            </a:r>
            <a:r>
              <a:rPr lang="en-US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filled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with the Holy Spirit.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          </a:t>
            </a:r>
            <a: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(1Cor 6:19-20; Eph 5:18)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26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66FA04-C505-671C-6453-76F6EE6A2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3F99B0-8879-4744-C4FD-6E822E03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AF9E2A35-F1A3-4364-D3DE-0B0F22D57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57B26EB-4AEE-5F3A-66B4-FAF28B9B8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927CB-487B-0A13-F642-F49D152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013" y="423539"/>
            <a:ext cx="11276844" cy="3685731"/>
          </a:xfrm>
        </p:spPr>
        <p:txBody>
          <a:bodyPr anchor="t">
            <a:normAutofit fontScale="90000"/>
          </a:bodyPr>
          <a:lstStyle/>
          <a:p>
            <a: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Because God is Sovereign, </a:t>
            </a:r>
            <a:b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and because we are </a:t>
            </a:r>
            <a:b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53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IN CHRIST ALONE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We get to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Pray Specifically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and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Evangelize Confidently</a:t>
            </a:r>
            <a:endParaRPr lang="en-US" sz="66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407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735F3-A67E-DDF0-24D7-B3184DCF6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EBD8A1-EB79-E8CF-FBB2-5558DAB5C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13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8E6CD-2EAD-1DF4-C0CC-E442F520A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75C45E1-0DA6-89C2-4F96-93B1910BF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1F9AB224-E191-59A6-EC43-4F37DCD39F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50F3A0-B554-C921-DEE5-8B2DB8995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C8E0D-60D1-3EA8-98A5-BB004B3A4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754" y="423539"/>
            <a:ext cx="11874137" cy="1039501"/>
          </a:xfrm>
        </p:spPr>
        <p:txBody>
          <a:bodyPr anchor="t">
            <a:normAutofit fontScale="90000"/>
          </a:bodyPr>
          <a:lstStyle/>
          <a:p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The Five Points of Calvinism:</a:t>
            </a:r>
            <a:b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C6D820-6F23-22D9-613A-891585DE32BC}"/>
              </a:ext>
            </a:extLst>
          </p:cNvPr>
          <p:cNvSpPr txBox="1"/>
          <p:nvPr/>
        </p:nvSpPr>
        <p:spPr>
          <a:xfrm>
            <a:off x="2978331" y="1330022"/>
            <a:ext cx="88958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Total Depravity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Unconditional Election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Limited Atonement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Irresistible Grace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Perseverance of the Saints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8642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8EFE09-913E-5058-3E43-86B7BBB40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8187DEB-6CB8-CD3D-F24C-080DE6C7E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421AA21B-A57F-3607-6D8B-4C441539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4722D2-A02E-4722-08E8-2B6E4DF01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B8747-D954-8B1E-D939-7EBBC4C66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931" y="292910"/>
            <a:ext cx="11874137" cy="2306599"/>
          </a:xfrm>
        </p:spPr>
        <p:txBody>
          <a:bodyPr anchor="t">
            <a:normAutofit fontScale="90000"/>
          </a:bodyPr>
          <a:lstStyle/>
          <a:p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The Five “Responses” of Arminianism:</a:t>
            </a:r>
            <a:b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331CF0-AD75-7586-45A7-9891D32CEBBB}"/>
              </a:ext>
            </a:extLst>
          </p:cNvPr>
          <p:cNvSpPr txBox="1"/>
          <p:nvPr/>
        </p:nvSpPr>
        <p:spPr>
          <a:xfrm>
            <a:off x="1071154" y="2057889"/>
            <a:ext cx="1061337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Will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(it is up to us)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Atonement for All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(Christ died for all, not just the elect)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Conditional Election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(God knew beforehand whosoever would)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Depravity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(man can still seek God even if he is not drawn to Him)</a:t>
            </a: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 in Christ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(not assured)</a:t>
            </a:r>
          </a:p>
        </p:txBody>
      </p:sp>
    </p:spTree>
    <p:extLst>
      <p:ext uri="{BB962C8B-B14F-4D97-AF65-F5344CB8AC3E}">
        <p14:creationId xmlns:p14="http://schemas.microsoft.com/office/powerpoint/2010/main" val="2004508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4ED323-0682-F9F5-8CC6-634EA8DFB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967B7C4-DA67-4CA2-7834-EA7D8EFC6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DB542977-70E0-A2F6-95BB-41F45BCE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0874C87-FB16-87C3-158C-C32DEB20C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B8265-9571-4097-8611-9591B0FBD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013" y="423539"/>
            <a:ext cx="11276844" cy="3685731"/>
          </a:xfrm>
        </p:spPr>
        <p:txBody>
          <a:bodyPr anchor="t">
            <a:normAutofit fontScale="90000"/>
          </a:bodyPr>
          <a:lstStyle/>
          <a:p>
            <a: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Because God is Sovereign, </a:t>
            </a:r>
            <a:b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and because we are </a:t>
            </a:r>
            <a:b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5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53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IN CHRIST ALONE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We get to </a:t>
            </a: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Pray Specifically</a:t>
            </a: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and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Evangelize Confidently</a:t>
            </a:r>
            <a:endParaRPr lang="en-US" sz="66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75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1DE640-CB88-B60C-3BE1-13312E7BF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6BF09DF-66C1-934E-CEEE-D1577563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63172C0D-D3F4-167D-98A5-E0D9119BAE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CFF8EA1-F251-8B14-57FB-6D5C4C20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A597D3-5760-259F-47D7-F28B33F64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396" y="214534"/>
            <a:ext cx="11276844" cy="3685731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Because God is Sovereign,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we have a: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1.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NEW 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IDENTITY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IN CHRIST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2. NEW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PERSPECTIVE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FOR LIFE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3. NEW 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STRENGTH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 TO SERVE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8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butterflies from a branch&#10;&#10;AI-generated content may be incorrect.">
            <a:extLst>
              <a:ext uri="{FF2B5EF4-FFF2-40B4-BE49-F238E27FC236}">
                <a16:creationId xmlns:a16="http://schemas.microsoft.com/office/drawing/2014/main" id="{B3193F2E-69D8-049B-A027-01A12783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79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126FF-5C02-D7C7-F044-E3629FB75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E862FA3-5E5A-C90C-3742-8CF9C0850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F11A62E4-7109-F57D-B8B3-E8D577C522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62E263A-B9C7-6EDC-7616-D70EBF727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80E23E-40CD-9E15-9D8A-4213D81D1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013" y="423539"/>
            <a:ext cx="11276844" cy="3685731"/>
          </a:xfrm>
        </p:spPr>
        <p:txBody>
          <a:bodyPr anchor="t">
            <a:normAutofit fontScale="90000"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Because God is Sovereign,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we have a: </a:t>
            </a: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1. </a:t>
            </a: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NEW IDENTITY IN CHRIST</a:t>
            </a:r>
            <a:b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b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</a:b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2 CORINTHIANS 5:11, 14-21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228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37BEBE-29C5-2E65-FA74-789ED5D89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77B9956-011E-21A4-8E95-482F84A64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Picture 4" descr="A blue surface with white spots&#10;&#10;AI-generated content may be incorrect.">
            <a:extLst>
              <a:ext uri="{FF2B5EF4-FFF2-40B4-BE49-F238E27FC236}">
                <a16:creationId xmlns:a16="http://schemas.microsoft.com/office/drawing/2014/main" id="{52A55A84-F7AA-6567-F0E9-D814F3474C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64" r="9091" b="11528"/>
          <a:stretch>
            <a:fillRect/>
          </a:stretch>
        </p:blipFill>
        <p:spPr>
          <a:xfrm>
            <a:off x="-9137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BFC2F2-0186-7B9E-31D5-3ED6AC2FB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E8085-9AFF-8A03-AC98-E2EC663B7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457" y="-310800"/>
            <a:ext cx="11177448" cy="3093474"/>
          </a:xfrm>
        </p:spPr>
        <p:txBody>
          <a:bodyPr anchor="t">
            <a:normAutofit fontScale="90000"/>
          </a:bodyPr>
          <a:lstStyle/>
          <a:p>
            <a:pPr algn="l"/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 have been </a:t>
            </a:r>
            <a:r>
              <a:rPr lang="en-US" sz="6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TRANSFORMED</a:t>
            </a:r>
            <a:br>
              <a:rPr lang="en-US" sz="6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6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		</a:t>
            </a:r>
            <a:r>
              <a:rPr lang="el-GR" sz="6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μεταμορφόω</a:t>
            </a:r>
            <a:endParaRPr lang="en-US" sz="6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07DD6-BCCF-3DBC-8475-509B4FE3F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7287" y="4921791"/>
            <a:ext cx="8971793" cy="1290807"/>
          </a:xfrm>
        </p:spPr>
        <p:txBody>
          <a:bodyPr anchor="ctr">
            <a:normAutofit fontScale="92500"/>
          </a:bodyPr>
          <a:lstStyle/>
          <a:p>
            <a:pPr algn="l"/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 12:2; 2 Cor 5:17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A3A1A-FBCB-9C16-7602-B5040F4A13E4}"/>
              </a:ext>
            </a:extLst>
          </p:cNvPr>
          <p:cNvSpPr txBox="1"/>
          <p:nvPr/>
        </p:nvSpPr>
        <p:spPr>
          <a:xfrm>
            <a:off x="1610101" y="3752161"/>
            <a:ext cx="958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 changed, transformed, transfigured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34384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690</Words>
  <Application>Microsoft Office PowerPoint</Application>
  <PresentationFormat>Widescreen</PresentationFormat>
  <Paragraphs>59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ADLaM Display</vt:lpstr>
      <vt:lpstr>Aptos</vt:lpstr>
      <vt:lpstr>Aptos Display</vt:lpstr>
      <vt:lpstr>Arial</vt:lpstr>
      <vt:lpstr>Neue Haas Grotesk Text Pro</vt:lpstr>
      <vt:lpstr>Office Theme</vt:lpstr>
      <vt:lpstr>PowerPoint Presentation</vt:lpstr>
      <vt:lpstr>The Five Solas of the  Great Reformation </vt:lpstr>
      <vt:lpstr>The Five Points of Calvinism: </vt:lpstr>
      <vt:lpstr>The Five “Responses” of Arminianism: </vt:lpstr>
      <vt:lpstr>Because God is Sovereign,  and because we are   IN CHRIST ALONE   We get to Pray Specifically and  Evangelize Confidently</vt:lpstr>
      <vt:lpstr>Because God is Sovereign,  we have a:   1. NEW IDENTITY IN CHRIST  2. NEW PERSPECTIVE FOR LIFE  3. NEW STRENGTH TO SERVE</vt:lpstr>
      <vt:lpstr>PowerPoint Presentation</vt:lpstr>
      <vt:lpstr>Because God is Sovereign,  we have a:   1. NEW IDENTITY IN CHRIST   2 CORINTHIANS 5:11, 14-21</vt:lpstr>
      <vt:lpstr>  We have been TRANSFORMED     μεταμορφόω</vt:lpstr>
      <vt:lpstr>  We are to REFLECT Christ’s image:         εἰκών</vt:lpstr>
      <vt:lpstr>PowerPoint Presentation</vt:lpstr>
      <vt:lpstr>  We now SERVE our brothers/sisters, for HIS glory:  διακονέω</vt:lpstr>
      <vt:lpstr>Because God is Sovereign, We Have a New Identity in Christ -    a.) We are TRANSFORMED  b.) We REFLECT Christ’s image  c.) We SERVE for His glory. </vt:lpstr>
      <vt:lpstr>Because God is Sovereign,  we have a:   2. NEW PERSPECTIVE FOR LIFE</vt:lpstr>
      <vt:lpstr>2. New Perspective in Christ:  a.) We can think differently about our struggles.   (Rom 12:1-2; Phil 4:6-9)</vt:lpstr>
      <vt:lpstr>2. New Perspective in Christ:  b.) We can view trials as opportunities  (James 1:2-4)</vt:lpstr>
      <vt:lpstr>PowerPoint Presentation</vt:lpstr>
      <vt:lpstr>2. New Perspective in Christ:  c.) Our outlook is hopeful because  we have assurance of victory (Testing - δοκίμιον)  …proof of genuineness, judge, evaluate, asserting authenticity   (1 John 5:1-5)</vt:lpstr>
      <vt:lpstr>Because God is Sovereign,  We have a:   1. NEW IDENTITY IN CHRIST  2. NEW PERSPECTIVE FOR LIFE  3. NEW STRENGTH TO SERVE</vt:lpstr>
      <vt:lpstr>3. Because of a new strength to serve in Christ:  a.) We are empowered  by the Holy Spirit.   (Acts 1:8; 2 Cor 12:9-10;  Eph 3:14-21)</vt:lpstr>
      <vt:lpstr>PowerPoint Presentation</vt:lpstr>
      <vt:lpstr>3. Because of a new strength to serve in Christ:  b.) We are gifted with and by the Holy Spirit.   (Acts 1:8; 2 Cor 12:9-10; Eph 3:14-21)</vt:lpstr>
      <vt:lpstr>PowerPoint Presentation</vt:lpstr>
      <vt:lpstr>3. Because of a new strength to serve in Christ:  c.) We are no longer restricted by human limitations because we are filled with the Holy Spirit.              (1Cor 6:19-20; Eph 5:18)</vt:lpstr>
      <vt:lpstr>Because God is Sovereign,  and because we are   IN CHRIST ALONE   We get to Pray Specifically and  Evangelize Confidently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2</cp:revision>
  <dcterms:created xsi:type="dcterms:W3CDTF">2025-06-20T17:53:37Z</dcterms:created>
  <dcterms:modified xsi:type="dcterms:W3CDTF">2025-06-22T11:53:54Z</dcterms:modified>
</cp:coreProperties>
</file>