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3"/>
  </p:notesMasterIdLst>
  <p:handoutMasterIdLst>
    <p:handoutMasterId r:id="rId24"/>
  </p:handoutMasterIdLst>
  <p:sldIdLst>
    <p:sldId id="409" r:id="rId5"/>
    <p:sldId id="416" r:id="rId6"/>
    <p:sldId id="417" r:id="rId7"/>
    <p:sldId id="418" r:id="rId8"/>
    <p:sldId id="419" r:id="rId9"/>
    <p:sldId id="422" r:id="rId10"/>
    <p:sldId id="405" r:id="rId11"/>
    <p:sldId id="398" r:id="rId12"/>
    <p:sldId id="423" r:id="rId13"/>
    <p:sldId id="411" r:id="rId14"/>
    <p:sldId id="413" r:id="rId15"/>
    <p:sldId id="424" r:id="rId16"/>
    <p:sldId id="412" r:id="rId17"/>
    <p:sldId id="414" r:id="rId18"/>
    <p:sldId id="410" r:id="rId19"/>
    <p:sldId id="389" r:id="rId20"/>
    <p:sldId id="404" r:id="rId21"/>
    <p:sldId id="415"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1F574-6224-4417-BE0F-581DEFA13CF7}" v="19" dt="2025-05-19T22:53:25.693"/>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6327" autoAdjust="0"/>
  </p:normalViewPr>
  <p:slideViewPr>
    <p:cSldViewPr snapToGrid="0">
      <p:cViewPr varScale="1">
        <p:scale>
          <a:sx n="102" d="100"/>
          <a:sy n="102" d="100"/>
        </p:scale>
        <p:origin x="912" y="3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EBEDD12-BCD5-485B-BCBC-34BB01D7923C}" type="datetimeFigureOut">
              <a:rPr lang="en-US" smtClean="0"/>
              <a:t>5/25/2025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EE7A52F-9D89-7442-A8E9-48D1527B5F6B}" type="datetimeFigureOut">
              <a:rPr lang="en-US" smtClean="0"/>
              <a:t>5/25/2025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273043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71A15-D83E-BF60-429B-160349E6C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55E5B-2C3E-7C40-14D6-DCF7D98A1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F10C4-1D7A-8C9C-CFFF-6BA27ED831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AE96A4-BE63-3F20-34E4-C7014AD3480C}"/>
              </a:ext>
            </a:extLst>
          </p:cNvPr>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145415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B8D86-CC4A-D506-FAE7-1E2D88A4F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CA5C9-312E-3418-D233-3FC9B554A7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469C4-F208-08E6-8FB7-7538DEC6AA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0C7D20-3D9D-AA7F-0E2C-4E4FE17B57B4}"/>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82912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2638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CE78-DA22-F2BF-9AA8-45683D8F5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F95F3-31B9-C5D1-3B83-CF2626AA6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7A4DC-AC21-FDBA-EF6E-8B9C8FB507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EAB19E-1725-ADEC-09E4-D118B6768E93}"/>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191744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1D935-BEB7-F7AF-4F6B-C301AAB42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BC5F3-045C-A10D-49BE-4AB7990C1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05547-3508-CDBC-8F38-14654FE21E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3D2C28-0305-0B07-4984-9D4134518CE2}"/>
              </a:ext>
            </a:extLst>
          </p:cNvPr>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3975310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634596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FE8F9-96E5-69D9-3F46-D45B5E71D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F54F0-9329-2C30-1DAD-C113135E6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37F26-AAE7-2F9F-9395-C8950BC8A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22AC8E-E245-4EB3-7992-F594BC5C4E90}"/>
              </a:ext>
            </a:extLst>
          </p:cNvPr>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166043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C7830-9D43-C757-A7C4-26B6FD7D6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75E4A-1E03-541D-2AD3-B17055206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387D9-62E4-B254-9B95-FDC4236265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5FEA16-4A43-9AD7-6729-B8614A9AA0FD}"/>
              </a:ext>
            </a:extLst>
          </p:cNvPr>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136335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7F02F-D617-38BA-BB0E-6F9449BC1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EF283-72B6-5D0F-7BEF-81BEF1B03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60423-349A-BEEC-B6A3-9F1DAC86DA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234859-42B0-B9B5-300C-4E7F3B2BD399}"/>
              </a:ext>
            </a:extLst>
          </p:cNvPr>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79251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F9E77-9B2A-751E-C9D0-61971FFF0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0912E-3D5C-9B37-6D3F-56312E77B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1A1DF-C88D-6C53-D52E-B146FBFABE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EE5772-EEFB-612C-BC1D-F1CE845CD0B2}"/>
              </a:ext>
            </a:extLst>
          </p:cNvPr>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202907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110655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84898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4050233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56857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up of a plant">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 r="23"/>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1659118" y="793724"/>
            <a:ext cx="11598302" cy="1544123"/>
          </a:xfrm>
        </p:spPr>
        <p:txBody>
          <a:bodyPr/>
          <a:lstStyle/>
          <a:p>
            <a:pPr algn="ctr"/>
            <a:r>
              <a:rPr lang="en-US" sz="80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t>Let His Peace Rule </a:t>
            </a:r>
            <a:br>
              <a:rPr lang="en-US" sz="80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br>
            <a:r>
              <a:rPr lang="en-US" sz="80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t>and Your Praise Rise</a:t>
            </a:r>
          </a:p>
        </p:txBody>
      </p:sp>
      <p:sp>
        <p:nvSpPr>
          <p:cNvPr id="2" name="TextBox 1">
            <a:extLst>
              <a:ext uri="{FF2B5EF4-FFF2-40B4-BE49-F238E27FC236}">
                <a16:creationId xmlns:a16="http://schemas.microsoft.com/office/drawing/2014/main" id="{5455FDEB-0782-9D60-0A99-15F0C869B9D3}"/>
              </a:ext>
            </a:extLst>
          </p:cNvPr>
          <p:cNvSpPr txBox="1"/>
          <p:nvPr/>
        </p:nvSpPr>
        <p:spPr>
          <a:xfrm>
            <a:off x="1659118" y="5627802"/>
            <a:ext cx="9228841" cy="1107996"/>
          </a:xfrm>
          <a:prstGeom prst="rect">
            <a:avLst/>
          </a:prstGeom>
          <a:noFill/>
        </p:spPr>
        <p:txBody>
          <a:bodyPr wrap="square" rtlCol="0">
            <a:spAutoFit/>
          </a:bodyPr>
          <a:lstStyle/>
          <a:p>
            <a:pPr algn="ctr"/>
            <a:r>
              <a:rPr lang="en-US" sz="6600" dirty="0">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t>Colossians 3:15-17 (ESV)</a:t>
            </a:r>
          </a:p>
        </p:txBody>
      </p:sp>
    </p:spTree>
    <p:extLst>
      <p:ext uri="{BB962C8B-B14F-4D97-AF65-F5344CB8AC3E}">
        <p14:creationId xmlns:p14="http://schemas.microsoft.com/office/powerpoint/2010/main" val="224937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6E75D-B1F0-6F3E-F4B4-0D7C1956D78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31C2DE1-BA00-96B6-F71A-6985332F1580}"/>
              </a:ext>
            </a:extLst>
          </p:cNvPr>
          <p:cNvSpPr>
            <a:spLocks noGrp="1"/>
          </p:cNvSpPr>
          <p:nvPr>
            <p:ph type="title"/>
          </p:nvPr>
        </p:nvSpPr>
        <p:spPr>
          <a:xfrm>
            <a:off x="3661409" y="3846136"/>
            <a:ext cx="7936230" cy="2196341"/>
          </a:xfrm>
        </p:spPr>
        <p:txBody>
          <a:bodyPr/>
          <a:lstStyle/>
          <a:p>
            <a:r>
              <a:rPr lang="en-US" sz="6000" dirty="0">
                <a:latin typeface="Accordance" panose="00000400000000000000" pitchFamily="2" charset="-79"/>
                <a:ea typeface="Accordance" panose="00000400000000000000" pitchFamily="2" charset="-79"/>
                <a:cs typeface="Accordance" panose="00000400000000000000" pitchFamily="2" charset="-79"/>
              </a:rPr>
              <a:t>Colossians 3:16 (ESV) </a:t>
            </a:r>
          </a:p>
        </p:txBody>
      </p:sp>
      <p:sp>
        <p:nvSpPr>
          <p:cNvPr id="3" name="Content Placeholder 2">
            <a:extLst>
              <a:ext uri="{FF2B5EF4-FFF2-40B4-BE49-F238E27FC236}">
                <a16:creationId xmlns:a16="http://schemas.microsoft.com/office/drawing/2014/main" id="{E2664EB9-7A26-DB00-C5AE-521C5DEA9239}"/>
              </a:ext>
            </a:extLst>
          </p:cNvPr>
          <p:cNvSpPr>
            <a:spLocks noGrp="1"/>
          </p:cNvSpPr>
          <p:nvPr>
            <p:ph sz="quarter" idx="13"/>
          </p:nvPr>
        </p:nvSpPr>
        <p:spPr>
          <a:xfrm>
            <a:off x="711960" y="584232"/>
            <a:ext cx="10768079" cy="4855263"/>
          </a:xfrm>
        </p:spPr>
        <p:txBody>
          <a:bodyPr>
            <a:normAutofit/>
          </a:bodyPr>
          <a:lstStyle/>
          <a:p>
            <a:pPr algn="ctr"/>
            <a:r>
              <a:rPr lang="en-US" sz="5400" dirty="0">
                <a:solidFill>
                  <a:srgbClr val="222222"/>
                </a:solidFill>
                <a:latin typeface="Accordance" panose="00000400000000000000" pitchFamily="2" charset="-79"/>
                <a:ea typeface="Accordance" panose="00000400000000000000" pitchFamily="2" charset="-79"/>
                <a:cs typeface="Accordance" panose="00000400000000000000" pitchFamily="2" charset="-79"/>
              </a:rPr>
              <a:t>Let the Word of Christ dwell in you richly, teaching and admonishing one another in all wisdom, singing psalms and hymns and spiritual songs, with thankfulness in your hearts to God.</a:t>
            </a:r>
          </a:p>
        </p:txBody>
      </p:sp>
    </p:spTree>
    <p:extLst>
      <p:ext uri="{BB962C8B-B14F-4D97-AF65-F5344CB8AC3E}">
        <p14:creationId xmlns:p14="http://schemas.microsoft.com/office/powerpoint/2010/main" val="1872261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1439A-B42E-AC9A-A7F8-39C9EA473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ED6D1-3532-55A2-ADDE-E600C4E600D4}"/>
              </a:ext>
            </a:extLst>
          </p:cNvPr>
          <p:cNvSpPr>
            <a:spLocks noGrp="1"/>
          </p:cNvSpPr>
          <p:nvPr>
            <p:ph type="ctrTitle"/>
          </p:nvPr>
        </p:nvSpPr>
        <p:spPr>
          <a:xfrm>
            <a:off x="594359" y="996472"/>
            <a:ext cx="7126193" cy="2623952"/>
          </a:xfrm>
        </p:spPr>
        <p:txBody>
          <a:bodyPr/>
          <a:lstStyle/>
          <a:p>
            <a:r>
              <a:rPr lang="en-US" sz="6600" b="0" dirty="0"/>
              <a:t>Let Christ’s </a:t>
            </a:r>
            <a:r>
              <a:rPr lang="en-US" sz="6600" b="0" u="sng" dirty="0"/>
              <a:t>Word</a:t>
            </a:r>
            <a:r>
              <a:rPr lang="en-US" sz="6600" b="0" dirty="0"/>
              <a:t> dwell in your </a:t>
            </a:r>
            <a:r>
              <a:rPr lang="en-US" sz="6600" b="0" u="sng" dirty="0"/>
              <a:t>mind</a:t>
            </a:r>
            <a:r>
              <a:rPr lang="en-US" sz="6600" b="0" dirty="0"/>
              <a:t>.</a:t>
            </a:r>
          </a:p>
        </p:txBody>
      </p:sp>
      <p:sp>
        <p:nvSpPr>
          <p:cNvPr id="5" name="Text Placeholder 4">
            <a:extLst>
              <a:ext uri="{FF2B5EF4-FFF2-40B4-BE49-F238E27FC236}">
                <a16:creationId xmlns:a16="http://schemas.microsoft.com/office/drawing/2014/main" id="{2A2A8571-57A5-61A5-94F7-29F526C1D505}"/>
              </a:ext>
            </a:extLst>
          </p:cNvPr>
          <p:cNvSpPr>
            <a:spLocks noGrp="1"/>
          </p:cNvSpPr>
          <p:nvPr>
            <p:ph type="body" sz="quarter" idx="11"/>
          </p:nvPr>
        </p:nvSpPr>
        <p:spPr>
          <a:xfrm>
            <a:off x="2933543" y="5699622"/>
            <a:ext cx="7965178" cy="804872"/>
          </a:xfrm>
        </p:spPr>
        <p:txBody>
          <a:bodyPr/>
          <a:lstStyle/>
          <a:p>
            <a:pPr algn="r"/>
            <a:r>
              <a:rPr lang="en-US" sz="4800" dirty="0"/>
              <a:t>Colossians 3:16</a:t>
            </a:r>
          </a:p>
        </p:txBody>
      </p:sp>
    </p:spTree>
    <p:extLst>
      <p:ext uri="{BB962C8B-B14F-4D97-AF65-F5344CB8AC3E}">
        <p14:creationId xmlns:p14="http://schemas.microsoft.com/office/powerpoint/2010/main" val="259363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ith their arms raised in the air&#10;&#10;AI-generated content may be incorrect.">
            <a:extLst>
              <a:ext uri="{FF2B5EF4-FFF2-40B4-BE49-F238E27FC236}">
                <a16:creationId xmlns:a16="http://schemas.microsoft.com/office/drawing/2014/main" id="{E586C5B4-6004-C117-B8BB-117C72F781C8}"/>
              </a:ext>
            </a:extLst>
          </p:cNvPr>
          <p:cNvPicPr>
            <a:picLocks noGrp="1" noChangeAspect="1"/>
          </p:cNvPicPr>
          <p:nvPr>
            <p:ph type="pic" sz="quarter" idx="13"/>
          </p:nvPr>
        </p:nvPicPr>
        <p:blipFill>
          <a:blip r:embed="rId3"/>
          <a:srcRect t="7676" b="7676"/>
          <a:stretch>
            <a:fillRect/>
          </a:stretch>
        </p:blipFill>
        <p:spPr/>
      </p:pic>
    </p:spTree>
    <p:extLst>
      <p:ext uri="{BB962C8B-B14F-4D97-AF65-F5344CB8AC3E}">
        <p14:creationId xmlns:p14="http://schemas.microsoft.com/office/powerpoint/2010/main" val="4110365037"/>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69F79-FAD4-63C5-89B1-5D2081AB609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C511EDD-EF43-5EF8-2B7E-8F11353F14AE}"/>
              </a:ext>
            </a:extLst>
          </p:cNvPr>
          <p:cNvSpPr>
            <a:spLocks noGrp="1"/>
          </p:cNvSpPr>
          <p:nvPr>
            <p:ph type="title"/>
          </p:nvPr>
        </p:nvSpPr>
        <p:spPr>
          <a:xfrm>
            <a:off x="3661409" y="3846136"/>
            <a:ext cx="7936230" cy="2196341"/>
          </a:xfrm>
        </p:spPr>
        <p:txBody>
          <a:bodyPr/>
          <a:lstStyle/>
          <a:p>
            <a:r>
              <a:rPr lang="en-US" sz="6000" dirty="0">
                <a:latin typeface="Accordance" panose="00000400000000000000" pitchFamily="2" charset="-79"/>
                <a:ea typeface="Accordance" panose="00000400000000000000" pitchFamily="2" charset="-79"/>
                <a:cs typeface="Accordance" panose="00000400000000000000" pitchFamily="2" charset="-79"/>
              </a:rPr>
              <a:t>Colossians 3:17 (ESV) </a:t>
            </a:r>
          </a:p>
        </p:txBody>
      </p:sp>
      <p:sp>
        <p:nvSpPr>
          <p:cNvPr id="3" name="Content Placeholder 2">
            <a:extLst>
              <a:ext uri="{FF2B5EF4-FFF2-40B4-BE49-F238E27FC236}">
                <a16:creationId xmlns:a16="http://schemas.microsoft.com/office/drawing/2014/main" id="{D5D99E62-8ABC-6A3A-8BFC-1DC79588763F}"/>
              </a:ext>
            </a:extLst>
          </p:cNvPr>
          <p:cNvSpPr>
            <a:spLocks noGrp="1"/>
          </p:cNvSpPr>
          <p:nvPr>
            <p:ph sz="quarter" idx="13"/>
          </p:nvPr>
        </p:nvSpPr>
        <p:spPr>
          <a:xfrm>
            <a:off x="1084082" y="815523"/>
            <a:ext cx="10513557" cy="4723288"/>
          </a:xfrm>
        </p:spPr>
        <p:txBody>
          <a:bodyPr>
            <a:normAutofit/>
          </a:bodyPr>
          <a:lstStyle/>
          <a:p>
            <a:pPr algn="ctr"/>
            <a:r>
              <a:rPr lang="en-US" sz="6000" dirty="0">
                <a:solidFill>
                  <a:srgbClr val="222222"/>
                </a:solidFill>
                <a:latin typeface="Accordance" panose="00000400000000000000" pitchFamily="2" charset="-79"/>
                <a:ea typeface="Accordance" panose="00000400000000000000" pitchFamily="2" charset="-79"/>
                <a:cs typeface="Accordance" panose="00000400000000000000" pitchFamily="2" charset="-79"/>
              </a:rPr>
              <a:t>And whatever you do, in word or deed, do everything in the name of the Lord Jesus, giving thanks to God the Father through Him. </a:t>
            </a:r>
            <a:endParaRPr lang="en-US" sz="6000" dirty="0">
              <a:latin typeface="Accordance" panose="00000400000000000000" pitchFamily="2" charset="-79"/>
              <a:ea typeface="Accordance" panose="00000400000000000000" pitchFamily="2" charset="-79"/>
              <a:cs typeface="Accordance" panose="00000400000000000000" pitchFamily="2" charset="-79"/>
            </a:endParaRPr>
          </a:p>
        </p:txBody>
      </p:sp>
    </p:spTree>
    <p:extLst>
      <p:ext uri="{BB962C8B-B14F-4D97-AF65-F5344CB8AC3E}">
        <p14:creationId xmlns:p14="http://schemas.microsoft.com/office/powerpoint/2010/main" val="2007623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060B6-6DA2-06A4-420A-36F84C910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4BBFC-755F-94EA-DCE2-FD6E358CA6F8}"/>
              </a:ext>
            </a:extLst>
          </p:cNvPr>
          <p:cNvSpPr>
            <a:spLocks noGrp="1"/>
          </p:cNvSpPr>
          <p:nvPr>
            <p:ph type="ctrTitle"/>
          </p:nvPr>
        </p:nvSpPr>
        <p:spPr>
          <a:xfrm>
            <a:off x="594359" y="996472"/>
            <a:ext cx="7126193" cy="2623952"/>
          </a:xfrm>
        </p:spPr>
        <p:txBody>
          <a:bodyPr/>
          <a:lstStyle/>
          <a:p>
            <a:r>
              <a:rPr lang="en-US" sz="6600" b="0" dirty="0"/>
              <a:t>Let Christ’s </a:t>
            </a:r>
            <a:r>
              <a:rPr lang="en-US" sz="6600" b="0" u="sng" dirty="0"/>
              <a:t>Name</a:t>
            </a:r>
            <a:r>
              <a:rPr lang="en-US" sz="6600" b="0" dirty="0"/>
              <a:t> be supreme in your </a:t>
            </a:r>
            <a:r>
              <a:rPr lang="en-US" sz="6600" b="0" u="sng" dirty="0"/>
              <a:t>life</a:t>
            </a:r>
            <a:r>
              <a:rPr lang="en-US" sz="6600" b="0" dirty="0"/>
              <a:t>.</a:t>
            </a:r>
          </a:p>
        </p:txBody>
      </p:sp>
      <p:sp>
        <p:nvSpPr>
          <p:cNvPr id="5" name="Text Placeholder 4">
            <a:extLst>
              <a:ext uri="{FF2B5EF4-FFF2-40B4-BE49-F238E27FC236}">
                <a16:creationId xmlns:a16="http://schemas.microsoft.com/office/drawing/2014/main" id="{75379F2E-49E7-813C-EA28-2C2A76F4EEB9}"/>
              </a:ext>
            </a:extLst>
          </p:cNvPr>
          <p:cNvSpPr>
            <a:spLocks noGrp="1"/>
          </p:cNvSpPr>
          <p:nvPr>
            <p:ph type="body" sz="quarter" idx="11"/>
          </p:nvPr>
        </p:nvSpPr>
        <p:spPr>
          <a:xfrm>
            <a:off x="2933543" y="5699622"/>
            <a:ext cx="7965178" cy="804872"/>
          </a:xfrm>
        </p:spPr>
        <p:txBody>
          <a:bodyPr/>
          <a:lstStyle/>
          <a:p>
            <a:pPr algn="r"/>
            <a:r>
              <a:rPr lang="en-US" sz="4800" dirty="0"/>
              <a:t>Colossians 3:17</a:t>
            </a:r>
          </a:p>
        </p:txBody>
      </p:sp>
    </p:spTree>
    <p:extLst>
      <p:ext uri="{BB962C8B-B14F-4D97-AF65-F5344CB8AC3E}">
        <p14:creationId xmlns:p14="http://schemas.microsoft.com/office/powerpoint/2010/main" val="134632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394E1A-F9B8-EFAB-8328-847627D9FE8E}"/>
              </a:ext>
            </a:extLst>
          </p:cNvPr>
          <p:cNvSpPr>
            <a:spLocks noGrp="1"/>
          </p:cNvSpPr>
          <p:nvPr>
            <p:ph type="ctrTitle"/>
          </p:nvPr>
        </p:nvSpPr>
        <p:spPr>
          <a:xfrm>
            <a:off x="3261673" y="433632"/>
            <a:ext cx="8760873" cy="2666371"/>
          </a:xfrm>
        </p:spPr>
        <p:txBody>
          <a:bodyPr/>
          <a:lstStyle/>
          <a:p>
            <a:r>
              <a:rPr lang="en-US" b="0" dirty="0"/>
              <a:t>1. Peace in your heart.</a:t>
            </a:r>
            <a:br>
              <a:rPr lang="en-US" b="0" dirty="0"/>
            </a:br>
            <a:r>
              <a:rPr lang="en-US" b="0" dirty="0"/>
              <a:t>2. Word in your mind. </a:t>
            </a:r>
            <a:br>
              <a:rPr lang="en-US" b="0" dirty="0"/>
            </a:br>
            <a:r>
              <a:rPr lang="en-US" b="0" dirty="0"/>
              <a:t>3. Name in your life. </a:t>
            </a:r>
          </a:p>
        </p:txBody>
      </p:sp>
      <p:sp>
        <p:nvSpPr>
          <p:cNvPr id="7" name="TextBox 6">
            <a:extLst>
              <a:ext uri="{FF2B5EF4-FFF2-40B4-BE49-F238E27FC236}">
                <a16:creationId xmlns:a16="http://schemas.microsoft.com/office/drawing/2014/main" id="{A852D147-48AF-4F4F-BE2D-C6DF74DC3193}"/>
              </a:ext>
            </a:extLst>
          </p:cNvPr>
          <p:cNvSpPr txBox="1"/>
          <p:nvPr/>
        </p:nvSpPr>
        <p:spPr>
          <a:xfrm>
            <a:off x="6096000" y="5226319"/>
            <a:ext cx="5506267" cy="1200329"/>
          </a:xfrm>
          <a:prstGeom prst="rect">
            <a:avLst/>
          </a:prstGeom>
          <a:noFill/>
        </p:spPr>
        <p:txBody>
          <a:bodyPr wrap="square">
            <a:spAutoFit/>
          </a:bodyPr>
          <a:lstStyle/>
          <a:p>
            <a:pPr algn="r"/>
            <a:r>
              <a:rPr lang="en-US" sz="7200" b="1" dirty="0">
                <a:solidFill>
                  <a:schemeClr val="tx2">
                    <a:lumMod val="75000"/>
                  </a:schemeClr>
                </a:solidFill>
              </a:rPr>
              <a:t>Summary</a:t>
            </a:r>
          </a:p>
        </p:txBody>
      </p:sp>
    </p:spTree>
    <p:extLst>
      <p:ext uri="{BB962C8B-B14F-4D97-AF65-F5344CB8AC3E}">
        <p14:creationId xmlns:p14="http://schemas.microsoft.com/office/powerpoint/2010/main" val="339030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716643" y="336261"/>
            <a:ext cx="10758713" cy="1200308"/>
          </a:xfrm>
        </p:spPr>
        <p:txBody>
          <a:bodyPr/>
          <a:lstStyle/>
          <a:p>
            <a:pPr algn="ctr"/>
            <a:r>
              <a:rPr lang="en-US" sz="7200" dirty="0"/>
              <a:t>What is the Main Idea?</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2524810" y="1962189"/>
            <a:ext cx="7142377" cy="1645920"/>
          </a:xfrm>
        </p:spPr>
        <p:txBody>
          <a:bodyPr/>
          <a:lstStyle/>
          <a:p>
            <a:r>
              <a:rPr lang="en-US" sz="4400" i="1" dirty="0"/>
              <a:t>And why does that matter?</a:t>
            </a:r>
          </a:p>
        </p:txBody>
      </p:sp>
      <p:sp>
        <p:nvSpPr>
          <p:cNvPr id="6" name="Rectangle 5">
            <a:extLst>
              <a:ext uri="{FF2B5EF4-FFF2-40B4-BE49-F238E27FC236}">
                <a16:creationId xmlns:a16="http://schemas.microsoft.com/office/drawing/2014/main" id="{EE572922-FB87-8D65-BE45-3B7F1F620B84}"/>
              </a:ext>
            </a:extLst>
          </p:cNvPr>
          <p:cNvSpPr/>
          <p:nvPr/>
        </p:nvSpPr>
        <p:spPr>
          <a:xfrm>
            <a:off x="397495" y="3608109"/>
            <a:ext cx="11397005" cy="2585323"/>
          </a:xfrm>
          <a:prstGeom prst="rect">
            <a:avLst/>
          </a:prstGeom>
          <a:solidFill>
            <a:schemeClr val="accent6">
              <a:lumMod val="60000"/>
              <a:lumOff val="40000"/>
            </a:schemeClr>
          </a:solidFill>
        </p:spPr>
        <p:txBody>
          <a:bodyPr wrap="square" lIns="91440" tIns="45720" rIns="91440" bIns="45720">
            <a:spAutoFit/>
          </a:bodyPr>
          <a:lstStyle/>
          <a:p>
            <a:pPr algn="ctr"/>
            <a:r>
              <a:rPr lang="en-US" sz="5400" cap="none" spc="0"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When Christ rules in your heart, gratitude fills your mouth, and worship overflows into every part of your life. </a:t>
            </a:r>
          </a:p>
        </p:txBody>
      </p:sp>
    </p:spTree>
    <p:extLst>
      <p:ext uri="{BB962C8B-B14F-4D97-AF65-F5344CB8AC3E}">
        <p14:creationId xmlns:p14="http://schemas.microsoft.com/office/powerpoint/2010/main" val="144087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594360" y="357435"/>
            <a:ext cx="10972800" cy="1574317"/>
          </a:xfrm>
        </p:spPr>
        <p:txBody>
          <a:bodyPr/>
          <a:lstStyle/>
          <a:p>
            <a:pPr algn="ctr"/>
            <a:r>
              <a:rPr lang="en-US" u="sng" dirty="0">
                <a:highlight>
                  <a:srgbClr val="00FF00"/>
                </a:highlight>
              </a:rPr>
              <a:t>APPLICATION</a:t>
            </a:r>
            <a:r>
              <a:rPr lang="en-US" dirty="0"/>
              <a:t> - </a:t>
            </a:r>
            <a:br>
              <a:rPr lang="en-US" dirty="0"/>
            </a:br>
            <a:r>
              <a:rPr lang="en-US" b="0" i="1" dirty="0"/>
              <a:t>How to yield your heart and submit your mind to Christ for His glory.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594360" y="2403909"/>
            <a:ext cx="5746750" cy="3597470"/>
          </a:xfrm>
        </p:spPr>
        <p:txBody>
          <a:bodyPr/>
          <a:lstStyle/>
          <a:p>
            <a:r>
              <a:rPr lang="en-US" b="1" dirty="0"/>
              <a:t>Read the Bible </a:t>
            </a:r>
            <a:r>
              <a:rPr lang="en-US" b="1" u="sng" dirty="0">
                <a:highlight>
                  <a:srgbClr val="FFFF00"/>
                </a:highlight>
              </a:rPr>
              <a:t>Systematically</a:t>
            </a:r>
          </a:p>
          <a:p>
            <a:pPr lvl="1"/>
            <a:r>
              <a:rPr lang="en-US" dirty="0"/>
              <a:t>Journal your findings</a:t>
            </a:r>
          </a:p>
          <a:p>
            <a:r>
              <a:rPr lang="en-US" b="1" dirty="0"/>
              <a:t>Read the Bible </a:t>
            </a:r>
            <a:r>
              <a:rPr lang="en-US" b="1" u="sng" dirty="0">
                <a:highlight>
                  <a:srgbClr val="FFFF00"/>
                </a:highlight>
              </a:rPr>
              <a:t>Purposefully</a:t>
            </a:r>
          </a:p>
          <a:p>
            <a:pPr lvl="1"/>
            <a:r>
              <a:rPr lang="en-US" dirty="0"/>
              <a:t>Use study helps</a:t>
            </a:r>
          </a:p>
          <a:p>
            <a:r>
              <a:rPr lang="en-US" b="1" dirty="0"/>
              <a:t>Look for opportunities to </a:t>
            </a:r>
            <a:r>
              <a:rPr lang="en-US" b="1" u="sng" dirty="0">
                <a:highlight>
                  <a:srgbClr val="FFFF00"/>
                </a:highlight>
              </a:rPr>
              <a:t>serve others</a:t>
            </a:r>
          </a:p>
          <a:p>
            <a:pPr lvl="1"/>
            <a:r>
              <a:rPr lang="en-US" dirty="0"/>
              <a:t>Realize that everything you own is on loan</a:t>
            </a:r>
          </a:p>
          <a:p>
            <a:r>
              <a:rPr lang="en-US" u="sng" dirty="0">
                <a:highlight>
                  <a:srgbClr val="FFFF00"/>
                </a:highlight>
              </a:rPr>
              <a:t>Identify areas </a:t>
            </a:r>
            <a:r>
              <a:rPr lang="en-US" dirty="0"/>
              <a:t>in your life that need God’s help</a:t>
            </a:r>
          </a:p>
          <a:p>
            <a:pPr lvl="1"/>
            <a:r>
              <a:rPr lang="en-US" dirty="0"/>
              <a:t>Find a mentor or prayer partner. </a:t>
            </a:r>
          </a:p>
          <a:p>
            <a:pPr lvl="1"/>
            <a:endParaRPr lang="en-US" dirty="0"/>
          </a:p>
        </p:txBody>
      </p:sp>
      <p:sp>
        <p:nvSpPr>
          <p:cNvPr id="4" name="Content Placeholder 3">
            <a:extLst>
              <a:ext uri="{FF2B5EF4-FFF2-40B4-BE49-F238E27FC236}">
                <a16:creationId xmlns:a16="http://schemas.microsoft.com/office/drawing/2014/main" id="{43E198AA-251D-4446-30C4-8F2FA7F6A72C}"/>
              </a:ext>
            </a:extLst>
          </p:cNvPr>
          <p:cNvSpPr>
            <a:spLocks noGrp="1"/>
          </p:cNvSpPr>
          <p:nvPr>
            <p:ph sz="quarter" idx="14"/>
          </p:nvPr>
        </p:nvSpPr>
        <p:spPr>
          <a:xfrm>
            <a:off x="6927101" y="2403909"/>
            <a:ext cx="4579572" cy="3597470"/>
          </a:xfrm>
        </p:spPr>
        <p:txBody>
          <a:bodyPr>
            <a:normAutofit/>
          </a:bodyPr>
          <a:lstStyle/>
          <a:p>
            <a:r>
              <a:rPr lang="en-US" sz="2400" b="1" u="sng" dirty="0">
                <a:highlight>
                  <a:srgbClr val="FFFF00"/>
                </a:highlight>
              </a:rPr>
              <a:t>Join</a:t>
            </a:r>
            <a:r>
              <a:rPr lang="en-US" sz="2400" dirty="0"/>
              <a:t> a small group</a:t>
            </a:r>
          </a:p>
          <a:p>
            <a:r>
              <a:rPr lang="en-US" sz="2400" dirty="0"/>
              <a:t>Or </a:t>
            </a:r>
            <a:r>
              <a:rPr lang="en-US" sz="2400" b="1" u="sng" dirty="0">
                <a:highlight>
                  <a:srgbClr val="FFFF00"/>
                </a:highlight>
              </a:rPr>
              <a:t>start</a:t>
            </a:r>
            <a:r>
              <a:rPr lang="en-US" sz="2400" dirty="0"/>
              <a:t> a new one!</a:t>
            </a:r>
          </a:p>
          <a:p>
            <a:r>
              <a:rPr lang="en-US" sz="2400" b="1" u="sng" dirty="0">
                <a:highlight>
                  <a:srgbClr val="FFFF00"/>
                </a:highlight>
              </a:rPr>
              <a:t>Pray</a:t>
            </a:r>
            <a:r>
              <a:rPr lang="en-US" sz="2400" dirty="0"/>
              <a:t> over </a:t>
            </a:r>
            <a:r>
              <a:rPr lang="en-US" sz="2400" b="1" dirty="0"/>
              <a:t>Colossians 3:15-17 - </a:t>
            </a:r>
            <a:r>
              <a:rPr lang="en-US" sz="2400" dirty="0"/>
              <a:t>write it down and put it on your (fridge, mirror, by the TV…)</a:t>
            </a:r>
          </a:p>
          <a:p>
            <a:r>
              <a:rPr lang="en-US" sz="2400" b="1" u="sng" dirty="0">
                <a:highlight>
                  <a:srgbClr val="FFFF00"/>
                </a:highlight>
              </a:rPr>
              <a:t>Meet</a:t>
            </a:r>
            <a:r>
              <a:rPr lang="en-US" sz="2400" dirty="0"/>
              <a:t> with other Christians through the week - coffee, phone, meal.</a:t>
            </a:r>
          </a:p>
        </p:txBody>
      </p:sp>
    </p:spTree>
    <p:extLst>
      <p:ext uri="{BB962C8B-B14F-4D97-AF65-F5344CB8AC3E}">
        <p14:creationId xmlns:p14="http://schemas.microsoft.com/office/powerpoint/2010/main" val="1850768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44CC-6E48-4A30-BAC8-5C6CDAA717EE}"/>
            </a:ext>
          </a:extLst>
        </p:cNvPr>
        <p:cNvGrpSpPr/>
        <p:nvPr/>
      </p:nvGrpSpPr>
      <p:grpSpPr>
        <a:xfrm>
          <a:off x="0" y="0"/>
          <a:ext cx="0" cy="0"/>
          <a:chOff x="0" y="0"/>
          <a:chExt cx="0" cy="0"/>
        </a:xfrm>
      </p:grpSpPr>
      <p:pic>
        <p:nvPicPr>
          <p:cNvPr id="11" name="Picture Placeholder 10" descr="A close-up of a plant">
            <a:extLst>
              <a:ext uri="{FF2B5EF4-FFF2-40B4-BE49-F238E27FC236}">
                <a16:creationId xmlns:a16="http://schemas.microsoft.com/office/drawing/2014/main" id="{78EE20AF-950F-5C50-949B-756D8867D09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 r="23"/>
          <a:stretch/>
        </p:blipFill>
        <p:spPr>
          <a:xfrm>
            <a:off x="0" y="0"/>
            <a:ext cx="12192000" cy="6880225"/>
          </a:xfrm>
        </p:spPr>
      </p:pic>
      <p:sp>
        <p:nvSpPr>
          <p:cNvPr id="3" name="Title 2">
            <a:extLst>
              <a:ext uri="{FF2B5EF4-FFF2-40B4-BE49-F238E27FC236}">
                <a16:creationId xmlns:a16="http://schemas.microsoft.com/office/drawing/2014/main" id="{CAEC3864-8594-1FE3-00AC-9EAB044F5304}"/>
              </a:ext>
            </a:extLst>
          </p:cNvPr>
          <p:cNvSpPr>
            <a:spLocks noGrp="1"/>
          </p:cNvSpPr>
          <p:nvPr>
            <p:ph type="title"/>
          </p:nvPr>
        </p:nvSpPr>
        <p:spPr>
          <a:xfrm>
            <a:off x="1659118" y="793724"/>
            <a:ext cx="11598302" cy="1544123"/>
          </a:xfrm>
        </p:spPr>
        <p:txBody>
          <a:bodyPr/>
          <a:lstStyle/>
          <a:p>
            <a:pPr algn="ctr"/>
            <a:r>
              <a:rPr lang="en-US" sz="80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t>Let His Peace Rule </a:t>
            </a:r>
            <a:br>
              <a:rPr lang="en-US" sz="80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br>
            <a:r>
              <a:rPr lang="en-US" sz="80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t>and Your Praise Rise</a:t>
            </a:r>
          </a:p>
        </p:txBody>
      </p:sp>
      <p:sp>
        <p:nvSpPr>
          <p:cNvPr id="2" name="TextBox 1">
            <a:extLst>
              <a:ext uri="{FF2B5EF4-FFF2-40B4-BE49-F238E27FC236}">
                <a16:creationId xmlns:a16="http://schemas.microsoft.com/office/drawing/2014/main" id="{905CB41C-8EDD-AE6D-8404-7CA7FB6C854D}"/>
              </a:ext>
            </a:extLst>
          </p:cNvPr>
          <p:cNvSpPr txBox="1"/>
          <p:nvPr/>
        </p:nvSpPr>
        <p:spPr>
          <a:xfrm>
            <a:off x="1659118" y="5627802"/>
            <a:ext cx="9228841" cy="1107996"/>
          </a:xfrm>
          <a:prstGeom prst="rect">
            <a:avLst/>
          </a:prstGeom>
          <a:noFill/>
        </p:spPr>
        <p:txBody>
          <a:bodyPr wrap="square" rtlCol="0">
            <a:spAutoFit/>
          </a:bodyPr>
          <a:lstStyle/>
          <a:p>
            <a:pPr algn="ctr"/>
            <a:r>
              <a:rPr lang="en-US" sz="6600" dirty="0">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t>Colossians 3:15-17 (ESV)</a:t>
            </a:r>
          </a:p>
        </p:txBody>
      </p:sp>
    </p:spTree>
    <p:extLst>
      <p:ext uri="{BB962C8B-B14F-4D97-AF65-F5344CB8AC3E}">
        <p14:creationId xmlns:p14="http://schemas.microsoft.com/office/powerpoint/2010/main" val="292776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B88C6-7E33-ADBB-318E-08959F0FDD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952957-5336-C447-615D-C308F601F6DA}"/>
              </a:ext>
            </a:extLst>
          </p:cNvPr>
          <p:cNvSpPr>
            <a:spLocks noGrp="1"/>
          </p:cNvSpPr>
          <p:nvPr>
            <p:ph type="title"/>
          </p:nvPr>
        </p:nvSpPr>
        <p:spPr>
          <a:xfrm>
            <a:off x="502763" y="4663912"/>
            <a:ext cx="11337303" cy="1743958"/>
          </a:xfrm>
        </p:spPr>
        <p:txBody>
          <a:bodyPr/>
          <a:lstStyle/>
          <a:p>
            <a:r>
              <a:rPr lang="en-US" sz="7200" b="0" dirty="0">
                <a:solidFill>
                  <a:srgbClr val="FFFF99"/>
                </a:solidFill>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t>15</a:t>
            </a:r>
            <a:r>
              <a:rPr lang="en-US" sz="7200"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t> - And let the peace of Christ rule in your hearts, to which indeed you were called in one body. And be thankful. </a:t>
            </a:r>
            <a:br>
              <a:rPr lang="en-US" sz="3600" b="0" dirty="0">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br>
            <a:br>
              <a:rPr lang="en-US" sz="44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br>
            <a:br>
              <a:rPr lang="en-US" sz="44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br>
            <a:endParaRPr lang="en-US" sz="44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endParaRPr>
          </a:p>
        </p:txBody>
      </p:sp>
      <p:sp>
        <p:nvSpPr>
          <p:cNvPr id="2" name="TextBox 1">
            <a:extLst>
              <a:ext uri="{FF2B5EF4-FFF2-40B4-BE49-F238E27FC236}">
                <a16:creationId xmlns:a16="http://schemas.microsoft.com/office/drawing/2014/main" id="{3815565F-0943-2C7C-3393-5689B40C89E1}"/>
              </a:ext>
            </a:extLst>
          </p:cNvPr>
          <p:cNvSpPr txBox="1"/>
          <p:nvPr/>
        </p:nvSpPr>
        <p:spPr>
          <a:xfrm>
            <a:off x="1659118" y="5627802"/>
            <a:ext cx="9228841" cy="1107996"/>
          </a:xfrm>
          <a:prstGeom prst="rect">
            <a:avLst/>
          </a:prstGeom>
          <a:noFill/>
        </p:spPr>
        <p:txBody>
          <a:bodyPr wrap="square" rtlCol="0">
            <a:spAutoFit/>
          </a:bodyPr>
          <a:lstStyle/>
          <a:p>
            <a:pPr algn="ctr"/>
            <a:r>
              <a:rPr lang="en-US" sz="6600" dirty="0">
                <a:solidFill>
                  <a:srgbClr val="FFFF00"/>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t>Colossians 3:15 (ESV)</a:t>
            </a:r>
          </a:p>
        </p:txBody>
      </p:sp>
    </p:spTree>
    <p:extLst>
      <p:ext uri="{BB962C8B-B14F-4D97-AF65-F5344CB8AC3E}">
        <p14:creationId xmlns:p14="http://schemas.microsoft.com/office/powerpoint/2010/main" val="3565173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BF887-9EF9-2750-3DF4-110758CA31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020E36-57C8-DC00-A4D3-38AC0640D6ED}"/>
              </a:ext>
            </a:extLst>
          </p:cNvPr>
          <p:cNvSpPr>
            <a:spLocks noGrp="1"/>
          </p:cNvSpPr>
          <p:nvPr>
            <p:ph type="title"/>
          </p:nvPr>
        </p:nvSpPr>
        <p:spPr>
          <a:xfrm>
            <a:off x="604886" y="4991840"/>
            <a:ext cx="11337303" cy="1743958"/>
          </a:xfrm>
        </p:spPr>
        <p:txBody>
          <a:bodyPr/>
          <a:lstStyle/>
          <a:p>
            <a:br>
              <a:rPr lang="en-US"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br>
            <a:r>
              <a:rPr lang="en-US" b="0" dirty="0">
                <a:solidFill>
                  <a:srgbClr val="FFFF99"/>
                </a:solidFill>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t>16</a:t>
            </a:r>
            <a:r>
              <a:rPr lang="en-US"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t> Let the word of Christ dwell in you richly, teaching and admonishing one another in all wisdom, singing psalms and hymns and spiritual songs, with </a:t>
            </a:r>
            <a:r>
              <a:rPr lang="en-US" sz="7200"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t>thankfulness</a:t>
            </a:r>
            <a:r>
              <a:rPr lang="en-US"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t> in your hearts to God. </a:t>
            </a:r>
            <a:br>
              <a:rPr lang="en-US"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br>
            <a:br>
              <a:rPr lang="en-US" sz="44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br>
            <a:endParaRPr lang="en-US" sz="44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endParaRPr>
          </a:p>
        </p:txBody>
      </p:sp>
      <p:sp>
        <p:nvSpPr>
          <p:cNvPr id="2" name="TextBox 1">
            <a:extLst>
              <a:ext uri="{FF2B5EF4-FFF2-40B4-BE49-F238E27FC236}">
                <a16:creationId xmlns:a16="http://schemas.microsoft.com/office/drawing/2014/main" id="{280CA887-A0DB-49C5-DDAA-A1BAE25B28FC}"/>
              </a:ext>
            </a:extLst>
          </p:cNvPr>
          <p:cNvSpPr txBox="1"/>
          <p:nvPr/>
        </p:nvSpPr>
        <p:spPr>
          <a:xfrm>
            <a:off x="1659118" y="5627802"/>
            <a:ext cx="9228841" cy="1107996"/>
          </a:xfrm>
          <a:prstGeom prst="rect">
            <a:avLst/>
          </a:prstGeom>
          <a:noFill/>
        </p:spPr>
        <p:txBody>
          <a:bodyPr wrap="square" rtlCol="0">
            <a:spAutoFit/>
          </a:bodyPr>
          <a:lstStyle/>
          <a:p>
            <a:pPr algn="ctr"/>
            <a:r>
              <a:rPr lang="en-US" sz="6600" dirty="0">
                <a:solidFill>
                  <a:srgbClr val="FFFF00"/>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t>Colossians 3:16 (ESV)</a:t>
            </a:r>
          </a:p>
        </p:txBody>
      </p:sp>
    </p:spTree>
    <p:extLst>
      <p:ext uri="{BB962C8B-B14F-4D97-AF65-F5344CB8AC3E}">
        <p14:creationId xmlns:p14="http://schemas.microsoft.com/office/powerpoint/2010/main" val="281615874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DD8F0-5C5C-D483-77BF-A63275A074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E30053-4021-AE4F-132E-6BF7D21BEAAB}"/>
              </a:ext>
            </a:extLst>
          </p:cNvPr>
          <p:cNvSpPr>
            <a:spLocks noGrp="1"/>
          </p:cNvSpPr>
          <p:nvPr>
            <p:ph type="title"/>
          </p:nvPr>
        </p:nvSpPr>
        <p:spPr>
          <a:xfrm>
            <a:off x="661789" y="4934256"/>
            <a:ext cx="11337303" cy="1743958"/>
          </a:xfrm>
        </p:spPr>
        <p:txBody>
          <a:bodyPr/>
          <a:lstStyle/>
          <a:p>
            <a:br>
              <a:rPr lang="en-US" sz="7200"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br>
            <a:r>
              <a:rPr lang="en-US" sz="7200" b="0" dirty="0">
                <a:solidFill>
                  <a:srgbClr val="FFFF99"/>
                </a:solidFill>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t>17</a:t>
            </a:r>
            <a:r>
              <a:rPr lang="en-US" sz="7200"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t> And whatever you do, </a:t>
            </a:r>
            <a:br>
              <a:rPr lang="en-US" sz="7200"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br>
            <a:r>
              <a:rPr lang="en-US" sz="7200"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t>in word or deed, do everything in the name </a:t>
            </a:r>
            <a:br>
              <a:rPr lang="en-US" sz="7200"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br>
            <a:r>
              <a:rPr lang="en-US" sz="7200" b="0" dirty="0">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t>of the Lord Jesus, giving thanks to God the Father through Him. </a:t>
            </a:r>
            <a:br>
              <a:rPr lang="en-US" sz="8800" b="0" dirty="0">
                <a:solidFill>
                  <a:srgbClr val="FFFF99"/>
                </a:solidFill>
                <a:effectLst>
                  <a:outerShdw blurRad="38100" dist="38100" dir="2700000" algn="tl">
                    <a:srgbClr val="000000">
                      <a:alpha val="43137"/>
                    </a:srgbClr>
                  </a:outerShdw>
                </a:effectLst>
                <a:ea typeface="Accordance" panose="00000400000000000000" pitchFamily="2" charset="-79"/>
                <a:cs typeface="Accordance" panose="00000400000000000000" pitchFamily="2" charset="-79"/>
              </a:rPr>
            </a:br>
            <a:br>
              <a:rPr lang="en-US" sz="44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br>
            <a:r>
              <a:rPr lang="en-US" sz="4400" b="0" dirty="0">
                <a:solidFill>
                  <a:srgbClr val="FFFF99"/>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t>`</a:t>
            </a:r>
          </a:p>
        </p:txBody>
      </p:sp>
      <p:sp>
        <p:nvSpPr>
          <p:cNvPr id="2" name="TextBox 1">
            <a:extLst>
              <a:ext uri="{FF2B5EF4-FFF2-40B4-BE49-F238E27FC236}">
                <a16:creationId xmlns:a16="http://schemas.microsoft.com/office/drawing/2014/main" id="{A62042B0-6678-16AE-55BD-DC667DA91BE3}"/>
              </a:ext>
            </a:extLst>
          </p:cNvPr>
          <p:cNvSpPr txBox="1"/>
          <p:nvPr/>
        </p:nvSpPr>
        <p:spPr>
          <a:xfrm>
            <a:off x="1659118" y="5627802"/>
            <a:ext cx="9228841" cy="1107996"/>
          </a:xfrm>
          <a:prstGeom prst="rect">
            <a:avLst/>
          </a:prstGeom>
          <a:noFill/>
        </p:spPr>
        <p:txBody>
          <a:bodyPr wrap="square" rtlCol="0">
            <a:spAutoFit/>
          </a:bodyPr>
          <a:lstStyle/>
          <a:p>
            <a:pPr algn="ctr"/>
            <a:r>
              <a:rPr lang="en-US" sz="6600" dirty="0">
                <a:solidFill>
                  <a:srgbClr val="FFFF00"/>
                </a:solidFill>
                <a:effectLst>
                  <a:outerShdw blurRad="38100" dist="38100" dir="2700000" algn="tl">
                    <a:srgbClr val="000000">
                      <a:alpha val="43137"/>
                    </a:srgbClr>
                  </a:outerShdw>
                </a:effectLst>
                <a:latin typeface="Accordance" panose="00000400000000000000" pitchFamily="2" charset="-79"/>
                <a:ea typeface="Accordance" panose="00000400000000000000" pitchFamily="2" charset="-79"/>
                <a:cs typeface="Accordance" panose="00000400000000000000" pitchFamily="2" charset="-79"/>
              </a:rPr>
              <a:t>Colossians 3:17 (ESV)</a:t>
            </a:r>
          </a:p>
        </p:txBody>
      </p:sp>
    </p:spTree>
    <p:extLst>
      <p:ext uri="{BB962C8B-B14F-4D97-AF65-F5344CB8AC3E}">
        <p14:creationId xmlns:p14="http://schemas.microsoft.com/office/powerpoint/2010/main" val="39192609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64484-1DE4-333B-B562-E82D7A4B867F}"/>
              </a:ext>
            </a:extLst>
          </p:cNvPr>
          <p:cNvSpPr>
            <a:spLocks noGrp="1"/>
          </p:cNvSpPr>
          <p:nvPr>
            <p:ph type="ctrTitle"/>
          </p:nvPr>
        </p:nvSpPr>
        <p:spPr/>
        <p:txBody>
          <a:bodyPr/>
          <a:lstStyle/>
          <a:p>
            <a:endParaRPr lang="en-US"/>
          </a:p>
        </p:txBody>
      </p:sp>
      <p:sp>
        <p:nvSpPr>
          <p:cNvPr id="3" name="Picture Placeholder 2">
            <a:extLst>
              <a:ext uri="{FF2B5EF4-FFF2-40B4-BE49-F238E27FC236}">
                <a16:creationId xmlns:a16="http://schemas.microsoft.com/office/drawing/2014/main" id="{7737B128-4C8F-9702-E3C5-C341DF6E9F5E}"/>
              </a:ext>
            </a:extLst>
          </p:cNvPr>
          <p:cNvSpPr>
            <a:spLocks noGrp="1"/>
          </p:cNvSpPr>
          <p:nvPr>
            <p:ph type="pic" sz="quarter" idx="12"/>
          </p:nvPr>
        </p:nvSpPr>
        <p:spPr/>
        <p:txBody>
          <a:bodyPr/>
          <a:lstStyle/>
          <a:p>
            <a:endParaRPr lang="en-US"/>
          </a:p>
        </p:txBody>
      </p:sp>
      <p:sp>
        <p:nvSpPr>
          <p:cNvPr id="4" name="Text Placeholder 3">
            <a:extLst>
              <a:ext uri="{FF2B5EF4-FFF2-40B4-BE49-F238E27FC236}">
                <a16:creationId xmlns:a16="http://schemas.microsoft.com/office/drawing/2014/main" id="{6C99D7E6-BDFD-A12F-8E03-D4F299E53097}"/>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0A18002F-937B-C575-0179-C01562DB66DF}"/>
              </a:ext>
            </a:extLst>
          </p:cNvPr>
          <p:cNvPicPr>
            <a:picLocks noChangeAspect="1"/>
          </p:cNvPicPr>
          <p:nvPr/>
        </p:nvPicPr>
        <p:blipFill>
          <a:blip r:embed="rId3"/>
          <a:stretch>
            <a:fillRect/>
          </a:stretch>
        </p:blipFill>
        <p:spPr>
          <a:xfrm>
            <a:off x="1" y="0"/>
            <a:ext cx="12191999" cy="6858000"/>
          </a:xfrm>
          <a:prstGeom prst="rect">
            <a:avLst/>
          </a:prstGeom>
        </p:spPr>
      </p:pic>
      <p:sp>
        <p:nvSpPr>
          <p:cNvPr id="7" name="TextBox 6">
            <a:extLst>
              <a:ext uri="{FF2B5EF4-FFF2-40B4-BE49-F238E27FC236}">
                <a16:creationId xmlns:a16="http://schemas.microsoft.com/office/drawing/2014/main" id="{0A3E3228-D4CA-DDD6-2529-9BA1E51AA604}"/>
              </a:ext>
            </a:extLst>
          </p:cNvPr>
          <p:cNvSpPr txBox="1"/>
          <p:nvPr/>
        </p:nvSpPr>
        <p:spPr>
          <a:xfrm>
            <a:off x="2790908" y="6104305"/>
            <a:ext cx="7154476" cy="646331"/>
          </a:xfrm>
          <a:prstGeom prst="rect">
            <a:avLst/>
          </a:prstGeom>
          <a:noFill/>
        </p:spPr>
        <p:txBody>
          <a:bodyPr wrap="square" rtlCol="0">
            <a:spAutoFit/>
          </a:bodyPr>
          <a:lstStyle/>
          <a:p>
            <a:r>
              <a:rPr lang="en-US" sz="3600" b="1" i="1" dirty="0">
                <a:solidFill>
                  <a:srgbClr val="FFFF00"/>
                </a:solidFill>
                <a:effectLst>
                  <a:outerShdw blurRad="38100" dist="38100" dir="2700000" algn="tl">
                    <a:srgbClr val="000000">
                      <a:alpha val="43137"/>
                    </a:srgbClr>
                  </a:outerShdw>
                </a:effectLst>
              </a:rPr>
              <a:t>I was right … and boy was I wrong!</a:t>
            </a:r>
          </a:p>
        </p:txBody>
      </p:sp>
    </p:spTree>
    <p:extLst>
      <p:ext uri="{BB962C8B-B14F-4D97-AF65-F5344CB8AC3E}">
        <p14:creationId xmlns:p14="http://schemas.microsoft.com/office/powerpoint/2010/main" val="11539832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water with words&#10;&#10;AI-generated content may be incorrect.">
            <a:extLst>
              <a:ext uri="{FF2B5EF4-FFF2-40B4-BE49-F238E27FC236}">
                <a16:creationId xmlns:a16="http://schemas.microsoft.com/office/drawing/2014/main" id="{1346A241-A431-4420-236C-8C40942560E9}"/>
              </a:ext>
            </a:extLst>
          </p:cNvPr>
          <p:cNvPicPr>
            <a:picLocks noChangeAspect="1"/>
          </p:cNvPicPr>
          <p:nvPr/>
        </p:nvPicPr>
        <p:blipFill>
          <a:blip r:embed="rId3"/>
          <a:srcRect t="4084" b="11370"/>
          <a:stretch>
            <a:fillRect/>
          </a:stretch>
        </p:blipFill>
        <p:spPr>
          <a:xfrm>
            <a:off x="20" y="10"/>
            <a:ext cx="12191980" cy="688053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a:noFill/>
        </p:spPr>
      </p:pic>
    </p:spTree>
    <p:extLst>
      <p:ext uri="{BB962C8B-B14F-4D97-AF65-F5344CB8AC3E}">
        <p14:creationId xmlns:p14="http://schemas.microsoft.com/office/powerpoint/2010/main" val="33900134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A9A9A7-F1D2-237D-AC72-E21A286F0A6F}"/>
              </a:ext>
            </a:extLst>
          </p:cNvPr>
          <p:cNvSpPr>
            <a:spLocks noGrp="1"/>
          </p:cNvSpPr>
          <p:nvPr>
            <p:ph type="title"/>
          </p:nvPr>
        </p:nvSpPr>
        <p:spPr>
          <a:xfrm>
            <a:off x="3661409" y="3846136"/>
            <a:ext cx="7936230" cy="2196341"/>
          </a:xfrm>
        </p:spPr>
        <p:txBody>
          <a:bodyPr/>
          <a:lstStyle/>
          <a:p>
            <a:r>
              <a:rPr lang="en-US" sz="6000" dirty="0">
                <a:latin typeface="Accordance" panose="00000400000000000000" pitchFamily="2" charset="-79"/>
                <a:ea typeface="Accordance" panose="00000400000000000000" pitchFamily="2" charset="-79"/>
                <a:cs typeface="Accordance" panose="00000400000000000000" pitchFamily="2" charset="-79"/>
              </a:rPr>
              <a:t>Colossians 3:15 (ESV) </a:t>
            </a:r>
          </a:p>
        </p:txBody>
      </p:sp>
      <p:sp>
        <p:nvSpPr>
          <p:cNvPr id="3" name="Content Placeholder 2">
            <a:extLst>
              <a:ext uri="{FF2B5EF4-FFF2-40B4-BE49-F238E27FC236}">
                <a16:creationId xmlns:a16="http://schemas.microsoft.com/office/drawing/2014/main" id="{473CFE27-0EA4-4E31-3FDD-CE460D1AEF01}"/>
              </a:ext>
            </a:extLst>
          </p:cNvPr>
          <p:cNvSpPr>
            <a:spLocks noGrp="1"/>
          </p:cNvSpPr>
          <p:nvPr>
            <p:ph sz="quarter" idx="13"/>
          </p:nvPr>
        </p:nvSpPr>
        <p:spPr>
          <a:xfrm>
            <a:off x="1611983" y="706552"/>
            <a:ext cx="9325779" cy="3544937"/>
          </a:xfrm>
        </p:spPr>
        <p:txBody>
          <a:bodyPr>
            <a:normAutofit/>
          </a:bodyPr>
          <a:lstStyle/>
          <a:p>
            <a:pPr algn="ctr"/>
            <a:r>
              <a:rPr lang="en-US" sz="6000" i="0" dirty="0">
                <a:solidFill>
                  <a:srgbClr val="222222"/>
                </a:solidFill>
                <a:effectLst/>
                <a:latin typeface="Accordance" panose="00000400000000000000" pitchFamily="2" charset="-79"/>
                <a:ea typeface="Accordance" panose="00000400000000000000" pitchFamily="2" charset="-79"/>
                <a:cs typeface="Accordance" panose="00000400000000000000" pitchFamily="2" charset="-79"/>
              </a:rPr>
              <a:t>And let the peace of Christ rule in your hearts, to which indeed you were called in one body. And be thankful. </a:t>
            </a:r>
            <a:endParaRPr lang="en-US" sz="6000" dirty="0">
              <a:latin typeface="Accordance" panose="00000400000000000000" pitchFamily="2" charset="-79"/>
              <a:ea typeface="Accordance" panose="00000400000000000000" pitchFamily="2" charset="-79"/>
              <a:cs typeface="Accordance" panose="00000400000000000000" pitchFamily="2" charset="-79"/>
            </a:endParaRPr>
          </a:p>
        </p:txBody>
      </p:sp>
    </p:spTree>
    <p:extLst>
      <p:ext uri="{BB962C8B-B14F-4D97-AF65-F5344CB8AC3E}">
        <p14:creationId xmlns:p14="http://schemas.microsoft.com/office/powerpoint/2010/main" val="4127695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996472"/>
            <a:ext cx="6937656" cy="2623952"/>
          </a:xfrm>
        </p:spPr>
        <p:txBody>
          <a:bodyPr/>
          <a:lstStyle/>
          <a:p>
            <a:r>
              <a:rPr lang="en-US" sz="6600" b="0" dirty="0"/>
              <a:t>Let Christ’s </a:t>
            </a:r>
            <a:r>
              <a:rPr lang="en-US" sz="6600" b="0" u="sng" dirty="0"/>
              <a:t>Peace</a:t>
            </a:r>
            <a:r>
              <a:rPr lang="en-US" sz="6600" b="0" dirty="0"/>
              <a:t> rule in your </a:t>
            </a:r>
            <a:r>
              <a:rPr lang="en-US" sz="6600" b="0" u="sng" dirty="0"/>
              <a:t>heart</a:t>
            </a:r>
            <a:r>
              <a:rPr lang="en-US" sz="6600" b="0" dirty="0"/>
              <a:t>.</a:t>
            </a:r>
          </a:p>
        </p:txBody>
      </p:sp>
      <p:sp>
        <p:nvSpPr>
          <p:cNvPr id="5" name="Text Placeholder 4">
            <a:extLst>
              <a:ext uri="{FF2B5EF4-FFF2-40B4-BE49-F238E27FC236}">
                <a16:creationId xmlns:a16="http://schemas.microsoft.com/office/drawing/2014/main" id="{53D95834-DE9B-A635-437D-827AB3BFB94B}"/>
              </a:ext>
            </a:extLst>
          </p:cNvPr>
          <p:cNvSpPr>
            <a:spLocks noGrp="1"/>
          </p:cNvSpPr>
          <p:nvPr>
            <p:ph type="body" sz="quarter" idx="11"/>
          </p:nvPr>
        </p:nvSpPr>
        <p:spPr>
          <a:xfrm>
            <a:off x="2933543" y="5699622"/>
            <a:ext cx="7965178" cy="804872"/>
          </a:xfrm>
        </p:spPr>
        <p:txBody>
          <a:bodyPr/>
          <a:lstStyle/>
          <a:p>
            <a:pPr algn="r"/>
            <a:r>
              <a:rPr lang="en-US" sz="4800" dirty="0"/>
              <a:t>Colossians 3:15</a:t>
            </a:r>
          </a:p>
        </p:txBody>
      </p:sp>
    </p:spTree>
    <p:extLst>
      <p:ext uri="{BB962C8B-B14F-4D97-AF65-F5344CB8AC3E}">
        <p14:creationId xmlns:p14="http://schemas.microsoft.com/office/powerpoint/2010/main" val="42611324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up of an open book&#10;&#10;AI-generated content may be incorrect.">
            <a:extLst>
              <a:ext uri="{FF2B5EF4-FFF2-40B4-BE49-F238E27FC236}">
                <a16:creationId xmlns:a16="http://schemas.microsoft.com/office/drawing/2014/main" id="{D39A51E4-2C33-0064-43E9-D0B8B49ACC9C}"/>
              </a:ext>
            </a:extLst>
          </p:cNvPr>
          <p:cNvPicPr>
            <a:picLocks noGrp="1" noChangeAspect="1"/>
          </p:cNvPicPr>
          <p:nvPr>
            <p:ph type="pic" sz="quarter" idx="13"/>
          </p:nvPr>
        </p:nvPicPr>
        <p:blipFill>
          <a:blip r:embed="rId3"/>
          <a:srcRect t="7676" b="7676"/>
          <a:stretch>
            <a:fillRect/>
          </a:stretch>
        </p:blipFill>
        <p:spPr/>
      </p:pic>
    </p:spTree>
    <p:extLst>
      <p:ext uri="{BB962C8B-B14F-4D97-AF65-F5344CB8AC3E}">
        <p14:creationId xmlns:p14="http://schemas.microsoft.com/office/powerpoint/2010/main" val="906043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http://purl.org/dc/terms/"/>
    <ds:schemaRef ds:uri="http://purl.org/dc/elements/1.1/"/>
    <ds:schemaRef ds:uri="http://purl.org/dc/dcmitype/"/>
    <ds:schemaRef ds:uri="71af3243-3dd4-4a8d-8c0d-dd76da1f02a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16c05727-aa75-4e4a-9b5f-8a80a1165891"/>
    <ds:schemaRef ds:uri="http://schemas.microsoft.com/sharepoint/v3"/>
    <ds:schemaRef ds:uri="http://www.w3.org/XML/1998/namespac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{F2405F1F-7FA3-45DA-9DFB-6D4A0D4DD243}tf78853419_win32</Template>
  <TotalTime>276</TotalTime>
  <Words>477</Words>
  <Application>Microsoft Office PowerPoint</Application>
  <PresentationFormat>Widescreen</PresentationFormat>
  <Paragraphs>59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Accordance</vt:lpstr>
      <vt:lpstr>Arial</vt:lpstr>
      <vt:lpstr>Calibri</vt:lpstr>
      <vt:lpstr>Franklin Gothic Book</vt:lpstr>
      <vt:lpstr>Franklin Gothic Demi</vt:lpstr>
      <vt:lpstr>Custom</vt:lpstr>
      <vt:lpstr>Let His Peace Rule  and Your Praise Rise</vt:lpstr>
      <vt:lpstr>15 - And let the peace of Christ rule in your hearts, to which indeed you were called in one body. And be thankful.    </vt:lpstr>
      <vt:lpstr> 16 Let the word of Christ dwell in you richly, teaching and admonishing one another in all wisdom, singing psalms and hymns and spiritual songs, with thankfulness in your hearts to God.   </vt:lpstr>
      <vt:lpstr> 17 And whatever you do,  in word or deed, do everything in the name  of the Lord Jesus, giving thanks to God the Father through Him.   `</vt:lpstr>
      <vt:lpstr>PowerPoint Presentation</vt:lpstr>
      <vt:lpstr>PowerPoint Presentation</vt:lpstr>
      <vt:lpstr>Colossians 3:15 (ESV) </vt:lpstr>
      <vt:lpstr>Let Christ’s Peace rule in your heart.</vt:lpstr>
      <vt:lpstr>PowerPoint Presentation</vt:lpstr>
      <vt:lpstr>Colossians 3:16 (ESV) </vt:lpstr>
      <vt:lpstr>Let Christ’s Word dwell in your mind.</vt:lpstr>
      <vt:lpstr>PowerPoint Presentation</vt:lpstr>
      <vt:lpstr>Colossians 3:17 (ESV) </vt:lpstr>
      <vt:lpstr>Let Christ’s Name be supreme in your life.</vt:lpstr>
      <vt:lpstr>1. Peace in your heart. 2. Word in your mind.  3. Name in your life. </vt:lpstr>
      <vt:lpstr>What is the Main Idea?</vt:lpstr>
      <vt:lpstr>APPLICATION -  How to yield your heart and submit your mind to Christ for His glory.</vt:lpstr>
      <vt:lpstr>Let His Peace Rule  and Your Praise Rise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Williamson</dc:creator>
  <cp:lastModifiedBy>David Williamson</cp:lastModifiedBy>
  <cp:revision>7</cp:revision>
  <cp:lastPrinted>2025-05-25T12:43:49Z</cp:lastPrinted>
  <dcterms:created xsi:type="dcterms:W3CDTF">2025-05-19T21:37:55Z</dcterms:created>
  <dcterms:modified xsi:type="dcterms:W3CDTF">2025-05-25T12:47:58Z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