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0" r:id="rId2"/>
    <p:sldId id="275" r:id="rId3"/>
    <p:sldId id="258" r:id="rId4"/>
    <p:sldId id="264" r:id="rId5"/>
    <p:sldId id="276" r:id="rId6"/>
    <p:sldId id="257" r:id="rId7"/>
    <p:sldId id="278" r:id="rId8"/>
    <p:sldId id="286" r:id="rId9"/>
    <p:sldId id="259" r:id="rId10"/>
    <p:sldId id="279" r:id="rId11"/>
    <p:sldId id="280" r:id="rId12"/>
    <p:sldId id="281" r:id="rId13"/>
    <p:sldId id="265" r:id="rId14"/>
    <p:sldId id="287" r:id="rId15"/>
    <p:sldId id="266" r:id="rId16"/>
    <p:sldId id="269" r:id="rId17"/>
    <p:sldId id="277" r:id="rId18"/>
    <p:sldId id="291" r:id="rId19"/>
    <p:sldId id="292" r:id="rId20"/>
    <p:sldId id="293" r:id="rId21"/>
    <p:sldId id="294" r:id="rId22"/>
    <p:sldId id="262" r:id="rId23"/>
    <p:sldId id="295" r:id="rId24"/>
    <p:sldId id="288" r:id="rId25"/>
    <p:sldId id="263" r:id="rId26"/>
    <p:sldId id="296" r:id="rId27"/>
    <p:sldId id="285" r:id="rId28"/>
    <p:sldId id="290" r:id="rId29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EBF94-6A3F-442B-BFEE-785D80FDEF8E}" v="160" dt="2024-10-27T12:14:41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5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B9B9E-FCB3-412D-B59B-EF3F4BF6392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5C3D01-97E7-4806-BB66-F235E7BD6083}">
      <dgm:prSet/>
      <dgm:spPr/>
      <dgm:t>
        <a:bodyPr/>
        <a:lstStyle/>
        <a:p>
          <a:r>
            <a:rPr lang="en-US" dirty="0"/>
            <a:t>These oracles combat bad theology while revealing God to be:</a:t>
          </a:r>
        </a:p>
      </dgm:t>
    </dgm:pt>
    <dgm:pt modelId="{38346B57-C15F-41DB-B4BD-3F03AA0749B1}" type="parTrans" cxnId="{4B9169A2-8CA7-4362-B006-4DC2DF7DAA48}">
      <dgm:prSet/>
      <dgm:spPr/>
      <dgm:t>
        <a:bodyPr/>
        <a:lstStyle/>
        <a:p>
          <a:endParaRPr lang="en-US"/>
        </a:p>
      </dgm:t>
    </dgm:pt>
    <dgm:pt modelId="{0B810F70-483C-41D4-AB55-C17F44E1C1F4}" type="sibTrans" cxnId="{4B9169A2-8CA7-4362-B006-4DC2DF7DAA48}">
      <dgm:prSet/>
      <dgm:spPr/>
      <dgm:t>
        <a:bodyPr/>
        <a:lstStyle/>
        <a:p>
          <a:endParaRPr lang="en-US"/>
        </a:p>
      </dgm:t>
    </dgm:pt>
    <dgm:pt modelId="{8A0B39C5-44F3-4E0C-A407-E3570CAD23C6}">
      <dgm:prSet/>
      <dgm:spPr/>
      <dgm:t>
        <a:bodyPr/>
        <a:lstStyle/>
        <a:p>
          <a:r>
            <a:rPr lang="en-US" dirty="0"/>
            <a:t>a Father and Master (</a:t>
          </a:r>
          <a:r>
            <a:rPr lang="en-US" dirty="0">
              <a:solidFill>
                <a:srgbClr val="FFFF00"/>
              </a:solidFill>
            </a:rPr>
            <a:t>1:6</a:t>
          </a:r>
          <a:r>
            <a:rPr lang="en-US" dirty="0"/>
            <a:t>), </a:t>
          </a:r>
        </a:p>
      </dgm:t>
    </dgm:pt>
    <dgm:pt modelId="{26E3F0CA-7023-4351-938D-971E8495E57E}" type="parTrans" cxnId="{98B129A2-821A-47E3-84EF-63B739F21ED4}">
      <dgm:prSet/>
      <dgm:spPr/>
      <dgm:t>
        <a:bodyPr/>
        <a:lstStyle/>
        <a:p>
          <a:endParaRPr lang="en-US"/>
        </a:p>
      </dgm:t>
    </dgm:pt>
    <dgm:pt modelId="{B33F1FCB-B768-4EBB-B920-09F300A6FEAC}" type="sibTrans" cxnId="{98B129A2-821A-47E3-84EF-63B739F21ED4}">
      <dgm:prSet/>
      <dgm:spPr/>
      <dgm:t>
        <a:bodyPr/>
        <a:lstStyle/>
        <a:p>
          <a:endParaRPr lang="en-US"/>
        </a:p>
      </dgm:t>
    </dgm:pt>
    <dgm:pt modelId="{5C646ACE-86B0-4A98-A667-42CB5AA9DFF2}">
      <dgm:prSet/>
      <dgm:spPr/>
      <dgm:t>
        <a:bodyPr/>
        <a:lstStyle/>
        <a:p>
          <a:r>
            <a:rPr lang="en-US" dirty="0"/>
            <a:t>a great King (</a:t>
          </a:r>
          <a:r>
            <a:rPr lang="en-US" dirty="0">
              <a:solidFill>
                <a:srgbClr val="FFFF00"/>
              </a:solidFill>
            </a:rPr>
            <a:t>1:14</a:t>
          </a:r>
          <a:r>
            <a:rPr lang="en-US" dirty="0"/>
            <a:t>) and Creator (</a:t>
          </a:r>
          <a:r>
            <a:rPr lang="en-US" dirty="0">
              <a:solidFill>
                <a:srgbClr val="FFFF00"/>
              </a:solidFill>
            </a:rPr>
            <a:t>2:10, 15</a:t>
          </a:r>
          <a:r>
            <a:rPr lang="en-US" dirty="0"/>
            <a:t>); </a:t>
          </a:r>
        </a:p>
      </dgm:t>
    </dgm:pt>
    <dgm:pt modelId="{0286323D-7718-4491-A3FD-F2D028433C7F}" type="parTrans" cxnId="{2B30D7DD-1A9D-4839-807C-EB448D4123D1}">
      <dgm:prSet/>
      <dgm:spPr/>
      <dgm:t>
        <a:bodyPr/>
        <a:lstStyle/>
        <a:p>
          <a:endParaRPr lang="en-US"/>
        </a:p>
      </dgm:t>
    </dgm:pt>
    <dgm:pt modelId="{CFF18BD9-9C10-47C9-AE37-B9FBA9A80E84}" type="sibTrans" cxnId="{2B30D7DD-1A9D-4839-807C-EB448D4123D1}">
      <dgm:prSet/>
      <dgm:spPr/>
      <dgm:t>
        <a:bodyPr/>
        <a:lstStyle/>
        <a:p>
          <a:endParaRPr lang="en-US"/>
        </a:p>
      </dgm:t>
    </dgm:pt>
    <dgm:pt modelId="{D14D66A6-2461-4D71-ACC1-2D7EC1AC4B88}">
      <dgm:prSet/>
      <dgm:spPr/>
      <dgm:t>
        <a:bodyPr/>
        <a:lstStyle/>
        <a:p>
          <a:r>
            <a:rPr lang="en-US" dirty="0"/>
            <a:t>He loves those who fear Him and serve Him  </a:t>
          </a:r>
        </a:p>
      </dgm:t>
    </dgm:pt>
    <dgm:pt modelId="{C50C3C4D-5AA5-4364-B68A-6F1C3F2DFF85}" type="parTrans" cxnId="{44DE121A-372D-4ED8-B5A6-AEDE42635A1B}">
      <dgm:prSet/>
      <dgm:spPr/>
      <dgm:t>
        <a:bodyPr/>
        <a:lstStyle/>
        <a:p>
          <a:endParaRPr lang="en-US"/>
        </a:p>
      </dgm:t>
    </dgm:pt>
    <dgm:pt modelId="{DB946B5D-13CE-4629-B97D-D0B3A57115AC}" type="sibTrans" cxnId="{44DE121A-372D-4ED8-B5A6-AEDE42635A1B}">
      <dgm:prSet/>
      <dgm:spPr/>
      <dgm:t>
        <a:bodyPr/>
        <a:lstStyle/>
        <a:p>
          <a:endParaRPr lang="en-US"/>
        </a:p>
      </dgm:t>
    </dgm:pt>
    <dgm:pt modelId="{2F077335-21F3-4097-B58D-9D8142CE4E4F}">
      <dgm:prSet/>
      <dgm:spPr/>
      <dgm:t>
        <a:bodyPr/>
        <a:lstStyle/>
        <a:p>
          <a:r>
            <a:rPr lang="en-US" dirty="0"/>
            <a:t>and He judges the wicked (</a:t>
          </a:r>
          <a:r>
            <a:rPr lang="en-US" dirty="0">
              <a:solidFill>
                <a:srgbClr val="FFFF00"/>
              </a:solidFill>
            </a:rPr>
            <a:t>3:17</a:t>
          </a:r>
          <a:r>
            <a:rPr lang="en-US" dirty="0"/>
            <a:t>). </a:t>
          </a:r>
        </a:p>
      </dgm:t>
    </dgm:pt>
    <dgm:pt modelId="{917EFE4F-A734-459A-AF90-52428CCA77E8}" type="parTrans" cxnId="{1F01F573-4C5A-4F49-B3E5-929F4AAECE68}">
      <dgm:prSet/>
      <dgm:spPr/>
      <dgm:t>
        <a:bodyPr/>
        <a:lstStyle/>
        <a:p>
          <a:endParaRPr lang="en-US"/>
        </a:p>
      </dgm:t>
    </dgm:pt>
    <dgm:pt modelId="{6679D7F4-A2F4-4FF9-B863-F39386EA1042}" type="sibTrans" cxnId="{1F01F573-4C5A-4F49-B3E5-929F4AAECE68}">
      <dgm:prSet/>
      <dgm:spPr/>
      <dgm:t>
        <a:bodyPr/>
        <a:lstStyle/>
        <a:p>
          <a:endParaRPr lang="en-US"/>
        </a:p>
      </dgm:t>
    </dgm:pt>
    <dgm:pt modelId="{C6AB8FFB-0EDA-4E45-A405-39E36D109F03}" type="pres">
      <dgm:prSet presAssocID="{54DB9B9E-FCB3-412D-B59B-EF3F4BF63925}" presName="vert0" presStyleCnt="0">
        <dgm:presLayoutVars>
          <dgm:dir/>
          <dgm:animOne val="branch"/>
          <dgm:animLvl val="lvl"/>
        </dgm:presLayoutVars>
      </dgm:prSet>
      <dgm:spPr/>
    </dgm:pt>
    <dgm:pt modelId="{1772C843-13AD-4F60-BB2E-B98A6DB5FDC0}" type="pres">
      <dgm:prSet presAssocID="{CE5C3D01-97E7-4806-BB66-F235E7BD6083}" presName="thickLine" presStyleLbl="alignNode1" presStyleIdx="0" presStyleCnt="5"/>
      <dgm:spPr/>
    </dgm:pt>
    <dgm:pt modelId="{8823B19E-B8CC-44A2-9F6F-D1631B1851E3}" type="pres">
      <dgm:prSet presAssocID="{CE5C3D01-97E7-4806-BB66-F235E7BD6083}" presName="horz1" presStyleCnt="0"/>
      <dgm:spPr/>
    </dgm:pt>
    <dgm:pt modelId="{32F391AA-DFF4-4CE7-B191-2E2A4FEDB682}" type="pres">
      <dgm:prSet presAssocID="{CE5C3D01-97E7-4806-BB66-F235E7BD6083}" presName="tx1" presStyleLbl="revTx" presStyleIdx="0" presStyleCnt="5"/>
      <dgm:spPr/>
    </dgm:pt>
    <dgm:pt modelId="{255C5117-68F8-439B-ACC9-3406FD8160FA}" type="pres">
      <dgm:prSet presAssocID="{CE5C3D01-97E7-4806-BB66-F235E7BD6083}" presName="vert1" presStyleCnt="0"/>
      <dgm:spPr/>
    </dgm:pt>
    <dgm:pt modelId="{432F641F-2888-42D2-A857-AC693F74E377}" type="pres">
      <dgm:prSet presAssocID="{8A0B39C5-44F3-4E0C-A407-E3570CAD23C6}" presName="thickLine" presStyleLbl="alignNode1" presStyleIdx="1" presStyleCnt="5"/>
      <dgm:spPr/>
    </dgm:pt>
    <dgm:pt modelId="{8E04BC7C-043A-4658-8A70-0B5E5BF1BB4B}" type="pres">
      <dgm:prSet presAssocID="{8A0B39C5-44F3-4E0C-A407-E3570CAD23C6}" presName="horz1" presStyleCnt="0"/>
      <dgm:spPr/>
    </dgm:pt>
    <dgm:pt modelId="{640F8AAB-C89E-4C70-961D-4E3ED5DFBF78}" type="pres">
      <dgm:prSet presAssocID="{8A0B39C5-44F3-4E0C-A407-E3570CAD23C6}" presName="tx1" presStyleLbl="revTx" presStyleIdx="1" presStyleCnt="5"/>
      <dgm:spPr/>
    </dgm:pt>
    <dgm:pt modelId="{CE24B635-CB7D-4C1D-83CB-A5FA3477CA9F}" type="pres">
      <dgm:prSet presAssocID="{8A0B39C5-44F3-4E0C-A407-E3570CAD23C6}" presName="vert1" presStyleCnt="0"/>
      <dgm:spPr/>
    </dgm:pt>
    <dgm:pt modelId="{F3272EE1-095D-448A-8AA3-42878E9A5343}" type="pres">
      <dgm:prSet presAssocID="{5C646ACE-86B0-4A98-A667-42CB5AA9DFF2}" presName="thickLine" presStyleLbl="alignNode1" presStyleIdx="2" presStyleCnt="5"/>
      <dgm:spPr/>
    </dgm:pt>
    <dgm:pt modelId="{849365BC-954D-4A08-9157-6BBE9E3FEA22}" type="pres">
      <dgm:prSet presAssocID="{5C646ACE-86B0-4A98-A667-42CB5AA9DFF2}" presName="horz1" presStyleCnt="0"/>
      <dgm:spPr/>
    </dgm:pt>
    <dgm:pt modelId="{B50B5FEB-B36A-4FF5-929F-ECDB880E075B}" type="pres">
      <dgm:prSet presAssocID="{5C646ACE-86B0-4A98-A667-42CB5AA9DFF2}" presName="tx1" presStyleLbl="revTx" presStyleIdx="2" presStyleCnt="5"/>
      <dgm:spPr/>
    </dgm:pt>
    <dgm:pt modelId="{C2E4B687-784F-4AC4-8167-F4F87E7DA7A1}" type="pres">
      <dgm:prSet presAssocID="{5C646ACE-86B0-4A98-A667-42CB5AA9DFF2}" presName="vert1" presStyleCnt="0"/>
      <dgm:spPr/>
    </dgm:pt>
    <dgm:pt modelId="{DD284B0A-A832-4FD7-A287-B147B8CF6F5C}" type="pres">
      <dgm:prSet presAssocID="{D14D66A6-2461-4D71-ACC1-2D7EC1AC4B88}" presName="thickLine" presStyleLbl="alignNode1" presStyleIdx="3" presStyleCnt="5"/>
      <dgm:spPr/>
    </dgm:pt>
    <dgm:pt modelId="{BCDA5CC2-62FD-4181-BF29-AD7597EC117A}" type="pres">
      <dgm:prSet presAssocID="{D14D66A6-2461-4D71-ACC1-2D7EC1AC4B88}" presName="horz1" presStyleCnt="0"/>
      <dgm:spPr/>
    </dgm:pt>
    <dgm:pt modelId="{6B27E01F-848D-46DF-A1CB-48D43A399D68}" type="pres">
      <dgm:prSet presAssocID="{D14D66A6-2461-4D71-ACC1-2D7EC1AC4B88}" presName="tx1" presStyleLbl="revTx" presStyleIdx="3" presStyleCnt="5"/>
      <dgm:spPr/>
    </dgm:pt>
    <dgm:pt modelId="{A5C7C3B0-E431-4ECE-AF0B-6D0C735F9095}" type="pres">
      <dgm:prSet presAssocID="{D14D66A6-2461-4D71-ACC1-2D7EC1AC4B88}" presName="vert1" presStyleCnt="0"/>
      <dgm:spPr/>
    </dgm:pt>
    <dgm:pt modelId="{1A7C3E7D-897A-48E8-9DF4-0D0940FEF58D}" type="pres">
      <dgm:prSet presAssocID="{2F077335-21F3-4097-B58D-9D8142CE4E4F}" presName="thickLine" presStyleLbl="alignNode1" presStyleIdx="4" presStyleCnt="5"/>
      <dgm:spPr/>
    </dgm:pt>
    <dgm:pt modelId="{42E02433-B6BD-4D54-B000-6973DFD96E4F}" type="pres">
      <dgm:prSet presAssocID="{2F077335-21F3-4097-B58D-9D8142CE4E4F}" presName="horz1" presStyleCnt="0"/>
      <dgm:spPr/>
    </dgm:pt>
    <dgm:pt modelId="{CD2E944F-C6E8-4A4F-988D-20E7046ABF01}" type="pres">
      <dgm:prSet presAssocID="{2F077335-21F3-4097-B58D-9D8142CE4E4F}" presName="tx1" presStyleLbl="revTx" presStyleIdx="4" presStyleCnt="5"/>
      <dgm:spPr/>
    </dgm:pt>
    <dgm:pt modelId="{A2878A85-8B91-43F2-9180-C4968E370C99}" type="pres">
      <dgm:prSet presAssocID="{2F077335-21F3-4097-B58D-9D8142CE4E4F}" presName="vert1" presStyleCnt="0"/>
      <dgm:spPr/>
    </dgm:pt>
  </dgm:ptLst>
  <dgm:cxnLst>
    <dgm:cxn modelId="{B7A11C15-303C-4F70-9AFE-6C755432E84A}" type="presOf" srcId="{54DB9B9E-FCB3-412D-B59B-EF3F4BF63925}" destId="{C6AB8FFB-0EDA-4E45-A405-39E36D109F03}" srcOrd="0" destOrd="0" presId="urn:microsoft.com/office/officeart/2008/layout/LinedList"/>
    <dgm:cxn modelId="{44DE121A-372D-4ED8-B5A6-AEDE42635A1B}" srcId="{54DB9B9E-FCB3-412D-B59B-EF3F4BF63925}" destId="{D14D66A6-2461-4D71-ACC1-2D7EC1AC4B88}" srcOrd="3" destOrd="0" parTransId="{C50C3C4D-5AA5-4364-B68A-6F1C3F2DFF85}" sibTransId="{DB946B5D-13CE-4629-B97D-D0B3A57115AC}"/>
    <dgm:cxn modelId="{717A4E21-EC8C-4B00-A13D-04ED1CED62E1}" type="presOf" srcId="{5C646ACE-86B0-4A98-A667-42CB5AA9DFF2}" destId="{B50B5FEB-B36A-4FF5-929F-ECDB880E075B}" srcOrd="0" destOrd="0" presId="urn:microsoft.com/office/officeart/2008/layout/LinedList"/>
    <dgm:cxn modelId="{F17C4C32-30CF-4935-A763-8A3AA54EFA78}" type="presOf" srcId="{D14D66A6-2461-4D71-ACC1-2D7EC1AC4B88}" destId="{6B27E01F-848D-46DF-A1CB-48D43A399D68}" srcOrd="0" destOrd="0" presId="urn:microsoft.com/office/officeart/2008/layout/LinedList"/>
    <dgm:cxn modelId="{C0D82347-F1AB-45E0-B96C-5780F94E3770}" type="presOf" srcId="{2F077335-21F3-4097-B58D-9D8142CE4E4F}" destId="{CD2E944F-C6E8-4A4F-988D-20E7046ABF01}" srcOrd="0" destOrd="0" presId="urn:microsoft.com/office/officeart/2008/layout/LinedList"/>
    <dgm:cxn modelId="{1F01F573-4C5A-4F49-B3E5-929F4AAECE68}" srcId="{54DB9B9E-FCB3-412D-B59B-EF3F4BF63925}" destId="{2F077335-21F3-4097-B58D-9D8142CE4E4F}" srcOrd="4" destOrd="0" parTransId="{917EFE4F-A734-459A-AF90-52428CCA77E8}" sibTransId="{6679D7F4-A2F4-4FF9-B863-F39386EA1042}"/>
    <dgm:cxn modelId="{297DAE74-5D4C-42FB-B1BF-B25E0099535F}" type="presOf" srcId="{CE5C3D01-97E7-4806-BB66-F235E7BD6083}" destId="{32F391AA-DFF4-4CE7-B191-2E2A4FEDB682}" srcOrd="0" destOrd="0" presId="urn:microsoft.com/office/officeart/2008/layout/LinedList"/>
    <dgm:cxn modelId="{E1434C80-8BEC-46D5-8F35-E9D74D97FCD4}" type="presOf" srcId="{8A0B39C5-44F3-4E0C-A407-E3570CAD23C6}" destId="{640F8AAB-C89E-4C70-961D-4E3ED5DFBF78}" srcOrd="0" destOrd="0" presId="urn:microsoft.com/office/officeart/2008/layout/LinedList"/>
    <dgm:cxn modelId="{98B129A2-821A-47E3-84EF-63B739F21ED4}" srcId="{54DB9B9E-FCB3-412D-B59B-EF3F4BF63925}" destId="{8A0B39C5-44F3-4E0C-A407-E3570CAD23C6}" srcOrd="1" destOrd="0" parTransId="{26E3F0CA-7023-4351-938D-971E8495E57E}" sibTransId="{B33F1FCB-B768-4EBB-B920-09F300A6FEAC}"/>
    <dgm:cxn modelId="{4B9169A2-8CA7-4362-B006-4DC2DF7DAA48}" srcId="{54DB9B9E-FCB3-412D-B59B-EF3F4BF63925}" destId="{CE5C3D01-97E7-4806-BB66-F235E7BD6083}" srcOrd="0" destOrd="0" parTransId="{38346B57-C15F-41DB-B4BD-3F03AA0749B1}" sibTransId="{0B810F70-483C-41D4-AB55-C17F44E1C1F4}"/>
    <dgm:cxn modelId="{2B30D7DD-1A9D-4839-807C-EB448D4123D1}" srcId="{54DB9B9E-FCB3-412D-B59B-EF3F4BF63925}" destId="{5C646ACE-86B0-4A98-A667-42CB5AA9DFF2}" srcOrd="2" destOrd="0" parTransId="{0286323D-7718-4491-A3FD-F2D028433C7F}" sibTransId="{CFF18BD9-9C10-47C9-AE37-B9FBA9A80E84}"/>
    <dgm:cxn modelId="{E10F78CB-87B0-4A76-A916-F64698D0E45D}" type="presParOf" srcId="{C6AB8FFB-0EDA-4E45-A405-39E36D109F03}" destId="{1772C843-13AD-4F60-BB2E-B98A6DB5FDC0}" srcOrd="0" destOrd="0" presId="urn:microsoft.com/office/officeart/2008/layout/LinedList"/>
    <dgm:cxn modelId="{DA97E92D-1B42-4199-8A34-6832A9BED5B5}" type="presParOf" srcId="{C6AB8FFB-0EDA-4E45-A405-39E36D109F03}" destId="{8823B19E-B8CC-44A2-9F6F-D1631B1851E3}" srcOrd="1" destOrd="0" presId="urn:microsoft.com/office/officeart/2008/layout/LinedList"/>
    <dgm:cxn modelId="{9D45AC84-CEB5-4208-A598-CF1D87B39AD3}" type="presParOf" srcId="{8823B19E-B8CC-44A2-9F6F-D1631B1851E3}" destId="{32F391AA-DFF4-4CE7-B191-2E2A4FEDB682}" srcOrd="0" destOrd="0" presId="urn:microsoft.com/office/officeart/2008/layout/LinedList"/>
    <dgm:cxn modelId="{0D09C0A5-D254-43ED-A142-47712355950F}" type="presParOf" srcId="{8823B19E-B8CC-44A2-9F6F-D1631B1851E3}" destId="{255C5117-68F8-439B-ACC9-3406FD8160FA}" srcOrd="1" destOrd="0" presId="urn:microsoft.com/office/officeart/2008/layout/LinedList"/>
    <dgm:cxn modelId="{1EDBBE2D-9792-4461-91ED-99181626C316}" type="presParOf" srcId="{C6AB8FFB-0EDA-4E45-A405-39E36D109F03}" destId="{432F641F-2888-42D2-A857-AC693F74E377}" srcOrd="2" destOrd="0" presId="urn:microsoft.com/office/officeart/2008/layout/LinedList"/>
    <dgm:cxn modelId="{2022DD77-5128-4180-8368-96CC86AA9985}" type="presParOf" srcId="{C6AB8FFB-0EDA-4E45-A405-39E36D109F03}" destId="{8E04BC7C-043A-4658-8A70-0B5E5BF1BB4B}" srcOrd="3" destOrd="0" presId="urn:microsoft.com/office/officeart/2008/layout/LinedList"/>
    <dgm:cxn modelId="{D01AD782-5D77-414F-9798-D61FEEB6CF59}" type="presParOf" srcId="{8E04BC7C-043A-4658-8A70-0B5E5BF1BB4B}" destId="{640F8AAB-C89E-4C70-961D-4E3ED5DFBF78}" srcOrd="0" destOrd="0" presId="urn:microsoft.com/office/officeart/2008/layout/LinedList"/>
    <dgm:cxn modelId="{24A969D7-422B-42C7-B42A-CB44CD1BC0E1}" type="presParOf" srcId="{8E04BC7C-043A-4658-8A70-0B5E5BF1BB4B}" destId="{CE24B635-CB7D-4C1D-83CB-A5FA3477CA9F}" srcOrd="1" destOrd="0" presId="urn:microsoft.com/office/officeart/2008/layout/LinedList"/>
    <dgm:cxn modelId="{95CB2545-82E1-45EC-A759-076E2422121F}" type="presParOf" srcId="{C6AB8FFB-0EDA-4E45-A405-39E36D109F03}" destId="{F3272EE1-095D-448A-8AA3-42878E9A5343}" srcOrd="4" destOrd="0" presId="urn:microsoft.com/office/officeart/2008/layout/LinedList"/>
    <dgm:cxn modelId="{D6EAAEEB-285B-402B-8258-D069DB46ED5D}" type="presParOf" srcId="{C6AB8FFB-0EDA-4E45-A405-39E36D109F03}" destId="{849365BC-954D-4A08-9157-6BBE9E3FEA22}" srcOrd="5" destOrd="0" presId="urn:microsoft.com/office/officeart/2008/layout/LinedList"/>
    <dgm:cxn modelId="{5136B794-2A16-437B-94CB-1C8D8896DED5}" type="presParOf" srcId="{849365BC-954D-4A08-9157-6BBE9E3FEA22}" destId="{B50B5FEB-B36A-4FF5-929F-ECDB880E075B}" srcOrd="0" destOrd="0" presId="urn:microsoft.com/office/officeart/2008/layout/LinedList"/>
    <dgm:cxn modelId="{78B5B74B-2930-4F56-9EFC-CADC08E339B6}" type="presParOf" srcId="{849365BC-954D-4A08-9157-6BBE9E3FEA22}" destId="{C2E4B687-784F-4AC4-8167-F4F87E7DA7A1}" srcOrd="1" destOrd="0" presId="urn:microsoft.com/office/officeart/2008/layout/LinedList"/>
    <dgm:cxn modelId="{4ACA8EDA-A4CD-4E2B-8648-CD80CDCC6319}" type="presParOf" srcId="{C6AB8FFB-0EDA-4E45-A405-39E36D109F03}" destId="{DD284B0A-A832-4FD7-A287-B147B8CF6F5C}" srcOrd="6" destOrd="0" presId="urn:microsoft.com/office/officeart/2008/layout/LinedList"/>
    <dgm:cxn modelId="{AC8E5557-F1F8-4C48-AD02-B7874AB98BAA}" type="presParOf" srcId="{C6AB8FFB-0EDA-4E45-A405-39E36D109F03}" destId="{BCDA5CC2-62FD-4181-BF29-AD7597EC117A}" srcOrd="7" destOrd="0" presId="urn:microsoft.com/office/officeart/2008/layout/LinedList"/>
    <dgm:cxn modelId="{4773BFDA-72F8-4F45-8D27-F84E5FEE5E6B}" type="presParOf" srcId="{BCDA5CC2-62FD-4181-BF29-AD7597EC117A}" destId="{6B27E01F-848D-46DF-A1CB-48D43A399D68}" srcOrd="0" destOrd="0" presId="urn:microsoft.com/office/officeart/2008/layout/LinedList"/>
    <dgm:cxn modelId="{747C582F-6A5C-414B-908B-733887EB376D}" type="presParOf" srcId="{BCDA5CC2-62FD-4181-BF29-AD7597EC117A}" destId="{A5C7C3B0-E431-4ECE-AF0B-6D0C735F9095}" srcOrd="1" destOrd="0" presId="urn:microsoft.com/office/officeart/2008/layout/LinedList"/>
    <dgm:cxn modelId="{3B090BCC-944C-41FA-85C2-645AE0400A2E}" type="presParOf" srcId="{C6AB8FFB-0EDA-4E45-A405-39E36D109F03}" destId="{1A7C3E7D-897A-48E8-9DF4-0D0940FEF58D}" srcOrd="8" destOrd="0" presId="urn:microsoft.com/office/officeart/2008/layout/LinedList"/>
    <dgm:cxn modelId="{E3A439FD-50C3-4C11-A996-2678889ED01D}" type="presParOf" srcId="{C6AB8FFB-0EDA-4E45-A405-39E36D109F03}" destId="{42E02433-B6BD-4D54-B000-6973DFD96E4F}" srcOrd="9" destOrd="0" presId="urn:microsoft.com/office/officeart/2008/layout/LinedList"/>
    <dgm:cxn modelId="{4E06EAD0-AA45-4B13-98AC-A615B76A5BAF}" type="presParOf" srcId="{42E02433-B6BD-4D54-B000-6973DFD96E4F}" destId="{CD2E944F-C6E8-4A4F-988D-20E7046ABF01}" srcOrd="0" destOrd="0" presId="urn:microsoft.com/office/officeart/2008/layout/LinedList"/>
    <dgm:cxn modelId="{0FE64D5B-D5B8-445F-B617-9075439A6B16}" type="presParOf" srcId="{42E02433-B6BD-4D54-B000-6973DFD96E4F}" destId="{A2878A85-8B91-43F2-9180-C4968E370C9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2C843-13AD-4F60-BB2E-B98A6DB5FDC0}">
      <dsp:nvSpPr>
        <dsp:cNvPr id="0" name=""/>
        <dsp:cNvSpPr/>
      </dsp:nvSpPr>
      <dsp:spPr>
        <a:xfrm>
          <a:off x="0" y="706"/>
          <a:ext cx="5876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391AA-DFF4-4CE7-B191-2E2A4FEDB682}">
      <dsp:nvSpPr>
        <dsp:cNvPr id="0" name=""/>
        <dsp:cNvSpPr/>
      </dsp:nvSpPr>
      <dsp:spPr>
        <a:xfrm>
          <a:off x="0" y="706"/>
          <a:ext cx="5876365" cy="115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These oracles combat bad theology while revealing God to be:</a:t>
          </a:r>
        </a:p>
      </dsp:txBody>
      <dsp:txXfrm>
        <a:off x="0" y="706"/>
        <a:ext cx="5876365" cy="1157117"/>
      </dsp:txXfrm>
    </dsp:sp>
    <dsp:sp modelId="{432F641F-2888-42D2-A857-AC693F74E377}">
      <dsp:nvSpPr>
        <dsp:cNvPr id="0" name=""/>
        <dsp:cNvSpPr/>
      </dsp:nvSpPr>
      <dsp:spPr>
        <a:xfrm>
          <a:off x="0" y="1157823"/>
          <a:ext cx="5876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F8AAB-C89E-4C70-961D-4E3ED5DFBF78}">
      <dsp:nvSpPr>
        <dsp:cNvPr id="0" name=""/>
        <dsp:cNvSpPr/>
      </dsp:nvSpPr>
      <dsp:spPr>
        <a:xfrm>
          <a:off x="0" y="1157823"/>
          <a:ext cx="5876365" cy="115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 Father and Master (</a:t>
          </a:r>
          <a:r>
            <a:rPr lang="en-US" sz="3000" kern="1200" dirty="0">
              <a:solidFill>
                <a:srgbClr val="FFFF00"/>
              </a:solidFill>
            </a:rPr>
            <a:t>1:6</a:t>
          </a:r>
          <a:r>
            <a:rPr lang="en-US" sz="3000" kern="1200" dirty="0"/>
            <a:t>), </a:t>
          </a:r>
        </a:p>
      </dsp:txBody>
      <dsp:txXfrm>
        <a:off x="0" y="1157823"/>
        <a:ext cx="5876365" cy="1157117"/>
      </dsp:txXfrm>
    </dsp:sp>
    <dsp:sp modelId="{F3272EE1-095D-448A-8AA3-42878E9A5343}">
      <dsp:nvSpPr>
        <dsp:cNvPr id="0" name=""/>
        <dsp:cNvSpPr/>
      </dsp:nvSpPr>
      <dsp:spPr>
        <a:xfrm>
          <a:off x="0" y="2314940"/>
          <a:ext cx="5876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B5FEB-B36A-4FF5-929F-ECDB880E075B}">
      <dsp:nvSpPr>
        <dsp:cNvPr id="0" name=""/>
        <dsp:cNvSpPr/>
      </dsp:nvSpPr>
      <dsp:spPr>
        <a:xfrm>
          <a:off x="0" y="2314940"/>
          <a:ext cx="5876365" cy="115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 great King (</a:t>
          </a:r>
          <a:r>
            <a:rPr lang="en-US" sz="3000" kern="1200" dirty="0">
              <a:solidFill>
                <a:srgbClr val="FFFF00"/>
              </a:solidFill>
            </a:rPr>
            <a:t>1:14</a:t>
          </a:r>
          <a:r>
            <a:rPr lang="en-US" sz="3000" kern="1200" dirty="0"/>
            <a:t>) and Creator (</a:t>
          </a:r>
          <a:r>
            <a:rPr lang="en-US" sz="3000" kern="1200" dirty="0">
              <a:solidFill>
                <a:srgbClr val="FFFF00"/>
              </a:solidFill>
            </a:rPr>
            <a:t>2:10, 15</a:t>
          </a:r>
          <a:r>
            <a:rPr lang="en-US" sz="3000" kern="1200" dirty="0"/>
            <a:t>); </a:t>
          </a:r>
        </a:p>
      </dsp:txBody>
      <dsp:txXfrm>
        <a:off x="0" y="2314940"/>
        <a:ext cx="5876365" cy="1157117"/>
      </dsp:txXfrm>
    </dsp:sp>
    <dsp:sp modelId="{DD284B0A-A832-4FD7-A287-B147B8CF6F5C}">
      <dsp:nvSpPr>
        <dsp:cNvPr id="0" name=""/>
        <dsp:cNvSpPr/>
      </dsp:nvSpPr>
      <dsp:spPr>
        <a:xfrm>
          <a:off x="0" y="3472057"/>
          <a:ext cx="5876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7E01F-848D-46DF-A1CB-48D43A399D68}">
      <dsp:nvSpPr>
        <dsp:cNvPr id="0" name=""/>
        <dsp:cNvSpPr/>
      </dsp:nvSpPr>
      <dsp:spPr>
        <a:xfrm>
          <a:off x="0" y="3472057"/>
          <a:ext cx="5876365" cy="115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He loves those who fear Him and serve Him  </a:t>
          </a:r>
        </a:p>
      </dsp:txBody>
      <dsp:txXfrm>
        <a:off x="0" y="3472057"/>
        <a:ext cx="5876365" cy="1157117"/>
      </dsp:txXfrm>
    </dsp:sp>
    <dsp:sp modelId="{1A7C3E7D-897A-48E8-9DF4-0D0940FEF58D}">
      <dsp:nvSpPr>
        <dsp:cNvPr id="0" name=""/>
        <dsp:cNvSpPr/>
      </dsp:nvSpPr>
      <dsp:spPr>
        <a:xfrm>
          <a:off x="0" y="4629174"/>
          <a:ext cx="58763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E944F-C6E8-4A4F-988D-20E7046ABF01}">
      <dsp:nvSpPr>
        <dsp:cNvPr id="0" name=""/>
        <dsp:cNvSpPr/>
      </dsp:nvSpPr>
      <dsp:spPr>
        <a:xfrm>
          <a:off x="0" y="4629174"/>
          <a:ext cx="5876365" cy="1157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and He judges the wicked (</a:t>
          </a:r>
          <a:r>
            <a:rPr lang="en-US" sz="3000" kern="1200" dirty="0">
              <a:solidFill>
                <a:srgbClr val="FFFF00"/>
              </a:solidFill>
            </a:rPr>
            <a:t>3:17</a:t>
          </a:r>
          <a:r>
            <a:rPr lang="en-US" sz="3000" kern="1200" dirty="0"/>
            <a:t>). </a:t>
          </a:r>
        </a:p>
      </dsp:txBody>
      <dsp:txXfrm>
        <a:off x="0" y="4629174"/>
        <a:ext cx="5876365" cy="1157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E19EA-CA11-4C51-AA9B-33FB0D9FB6EB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3F176-2F71-4643-812A-709E20AC8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4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100-dollar-bil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Photo source: </a:t>
            </a:r>
            <a:r>
              <a:rPr lang="en-US" sz="1200" dirty="0">
                <a:hlinkClick r:id="rId3"/>
              </a:rPr>
              <a:t>https://unsplash.com/s/photos/100-dollar-bill</a:t>
            </a:r>
            <a:r>
              <a:rPr lang="en-US" sz="1200" dirty="0"/>
              <a:t>     “Download free images on </a:t>
            </a:r>
            <a:r>
              <a:rPr lang="en-US" sz="1200" dirty="0" err="1"/>
              <a:t>Unsplash</a:t>
            </a:r>
            <a:r>
              <a:rPr lang="en-US" sz="1200" dirty="0"/>
              <a:t>, Free for commercial use. Accessed October 27, 2024.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3F176-2F71-4643-812A-709E20AC83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7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6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8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64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1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6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93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1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7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6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5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0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4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4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62FAA27-25A0-4B7E-AB19-CF05C41FB274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970E47D-7E9F-45D4-9E5D-A4B5547A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29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5DE848-2CB4-D06D-D21E-A43A24B142B5}"/>
              </a:ext>
            </a:extLst>
          </p:cNvPr>
          <p:cNvSpPr/>
          <p:nvPr/>
        </p:nvSpPr>
        <p:spPr>
          <a:xfrm>
            <a:off x="1021886" y="4448400"/>
            <a:ext cx="10429568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i="1" cap="none" spc="-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“Truth or Consequences”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C959F8-26A9-C6B5-9120-A106FDA1A88E}"/>
              </a:ext>
            </a:extLst>
          </p:cNvPr>
          <p:cNvSpPr/>
          <p:nvPr/>
        </p:nvSpPr>
        <p:spPr>
          <a:xfrm>
            <a:off x="924232" y="3786809"/>
            <a:ext cx="10429567" cy="66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endParaRPr lang="en-US" sz="3200" cap="none" spc="0" dirty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CE80B758-F788-4251-BA6E-92ADA92E5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7070" y="645981"/>
            <a:ext cx="5871775" cy="3048394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89FF19-DE72-36B8-F494-284A46300B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97" r="-2" b="9730"/>
          <a:stretch/>
        </p:blipFill>
        <p:spPr>
          <a:xfrm>
            <a:off x="5697110" y="969928"/>
            <a:ext cx="5231695" cy="240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90E91-449C-15FF-9F02-AD7F18D24222}"/>
              </a:ext>
            </a:extLst>
          </p:cNvPr>
          <p:cNvSpPr txBox="1"/>
          <p:nvPr/>
        </p:nvSpPr>
        <p:spPr>
          <a:xfrm>
            <a:off x="736847" y="901303"/>
            <a:ext cx="3975854" cy="279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8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Malachi </a:t>
            </a:r>
            <a:r>
              <a:rPr lang="en-US" sz="115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2:1-9</a:t>
            </a:r>
            <a:endParaRPr lang="en-US" sz="11500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683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BA3B1-4A59-8652-CE8F-F297EE013F82}"/>
              </a:ext>
            </a:extLst>
          </p:cNvPr>
          <p:cNvSpPr/>
          <p:nvPr/>
        </p:nvSpPr>
        <p:spPr>
          <a:xfrm>
            <a:off x="1692390" y="324495"/>
            <a:ext cx="8807219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Isaiah 40:3 (ESV)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voice cries: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“In the wilderness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prepare the way of the Lord;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 straight i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 the desert 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highway for our God.”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04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4E866-DBE0-943B-64C4-663EB0816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F9F16C5-4046-430C-CF37-9EFBA10FC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F5344E-4BAE-C153-D216-0FAF19C90E11}"/>
              </a:ext>
            </a:extLst>
          </p:cNvPr>
          <p:cNvSpPr/>
          <p:nvPr/>
        </p:nvSpPr>
        <p:spPr>
          <a:xfrm>
            <a:off x="977747" y="3225727"/>
            <a:ext cx="5854237" cy="34103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cap="none" spc="-300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Malachi 2:1-9</a:t>
            </a:r>
            <a:endParaRPr lang="en-US" sz="8000" spc="-300" dirty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32000">
                    <a:srgbClr val="E3E3E3"/>
                  </a:gs>
                  <a:gs pos="0">
                    <a:srgbClr val="969696"/>
                  </a:gs>
                  <a:gs pos="100000">
                    <a:srgbClr val="FFFFFF"/>
                  </a:gs>
                </a:gsLst>
                <a:lin ang="8100000" scaled="1"/>
                <a:tileRect/>
              </a:gra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886DD-FAB8-66CE-B022-4A58903395ED}"/>
              </a:ext>
            </a:extLst>
          </p:cNvPr>
          <p:cNvSpPr txBox="1"/>
          <p:nvPr/>
        </p:nvSpPr>
        <p:spPr>
          <a:xfrm>
            <a:off x="250507" y="881196"/>
            <a:ext cx="7694925" cy="11881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r>
              <a:rPr lang="en-US" sz="6000" i="1" dirty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BFE7EF"/>
                    </a:gs>
                    <a:gs pos="0">
                      <a:srgbClr val="9FDBE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English Standard Version (ESV)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D3B292-38CC-1102-B6C0-1A0122777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7678" y="2627791"/>
            <a:ext cx="6235148" cy="35920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ffectLst>
                <a:outerShdw blurRad="469900" dist="342900" dir="5400000" sy="-20000" rotWithShape="0">
                  <a:schemeClr val="bg1"/>
                </a:outerShdw>
              </a:effectLst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F307817E-74D2-9B4A-F047-7AE5F56F0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5939" y="1331843"/>
            <a:ext cx="3352598" cy="4437812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F9E542-CFA8-E058-04FF-0A7AA4E8F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224" y="2795866"/>
            <a:ext cx="2684029" cy="15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8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493EEC-8E65-07D5-5AE9-7E9B8565D7B3}"/>
              </a:ext>
            </a:extLst>
          </p:cNvPr>
          <p:cNvSpPr txBox="1"/>
          <p:nvPr/>
        </p:nvSpPr>
        <p:spPr>
          <a:xfrm>
            <a:off x="264621" y="0"/>
            <a:ext cx="11662757" cy="6616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en-US" sz="4800" b="1" u="sng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Ultimatum</a:t>
            </a: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 given</a:t>
            </a: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(vv. 1-2).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  “Take heed to hear in your heart.”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“And now, O priests, this command is for you. 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u="sng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If</a:t>
            </a:r>
            <a:r>
              <a:rPr lang="en-US" sz="4000" b="1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4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you will not listen, </a:t>
            </a:r>
            <a:r>
              <a:rPr lang="en-US" sz="5400" b="1" u="sng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if</a:t>
            </a:r>
            <a:r>
              <a:rPr lang="en-US" sz="4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 you will not take it to heart to give honor to My name, says the Lord of hosts, then I will send the curse upon you and I 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will curse your blessings. Indeed, I have already cursed them, because you do not lay it to heart.” </a:t>
            </a:r>
          </a:p>
        </p:txBody>
      </p:sp>
    </p:spTree>
    <p:extLst>
      <p:ext uri="{BB962C8B-B14F-4D97-AF65-F5344CB8AC3E}">
        <p14:creationId xmlns:p14="http://schemas.microsoft.com/office/powerpoint/2010/main" val="794453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14BE90-EEDB-BFFA-DEEB-22C08337CD8E}"/>
              </a:ext>
            </a:extLst>
          </p:cNvPr>
          <p:cNvSpPr txBox="1"/>
          <p:nvPr/>
        </p:nvSpPr>
        <p:spPr>
          <a:xfrm>
            <a:off x="665019" y="349135"/>
            <a:ext cx="11039301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Malachi 2:2</a:t>
            </a:r>
          </a:p>
          <a:p>
            <a:pPr rtl="0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rtl="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“But if you will not listen to Me and will not do all these commandments,” is a reference to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Deut 28:15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– </a:t>
            </a:r>
          </a:p>
          <a:p>
            <a:pPr rtl="0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rtl="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“But if you will not obey the voice of the Lord your God or be careful to do all His commandments and His statutes that I command you today, then all these curses shall come upon you and overtake you.” </a:t>
            </a:r>
          </a:p>
          <a:p>
            <a:pPr rtl="0"/>
            <a:endParaRPr lang="en-US" sz="3600" dirty="0">
              <a:latin typeface="Georgia" panose="02040502050405020303" pitchFamily="18" charset="0"/>
            </a:endParaRPr>
          </a:p>
          <a:p>
            <a:pPr algn="r" rtl="0"/>
            <a:r>
              <a:rPr lang="en-US" dirty="0"/>
              <a:t> English Standard Version: Cross-References. 2016. Wheaton, IL: Crossway.</a:t>
            </a:r>
          </a:p>
        </p:txBody>
      </p:sp>
    </p:spTree>
    <p:extLst>
      <p:ext uri="{BB962C8B-B14F-4D97-AF65-F5344CB8AC3E}">
        <p14:creationId xmlns:p14="http://schemas.microsoft.com/office/powerpoint/2010/main" val="240603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970C0-A995-609A-B10A-7085DD6E7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31B04B-B6D6-AAF0-8C38-A53C165B789B}"/>
              </a:ext>
            </a:extLst>
          </p:cNvPr>
          <p:cNvSpPr txBox="1"/>
          <p:nvPr/>
        </p:nvSpPr>
        <p:spPr>
          <a:xfrm>
            <a:off x="264621" y="0"/>
            <a:ext cx="11662757" cy="588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 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4800" b="1" u="sng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Punishment</a:t>
            </a: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 announced</a:t>
            </a: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(vv. 3-4a).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                “It’s a dung deal.”</a:t>
            </a:r>
            <a:endParaRPr lang="en-US" sz="24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“Behold, I will rebuke your offspring, and spread </a:t>
            </a:r>
            <a:r>
              <a:rPr lang="en-US" sz="4000" u="sng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dung</a:t>
            </a:r>
            <a:r>
              <a:rPr lang="en-US" sz="4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 on your faces, the </a:t>
            </a:r>
            <a:r>
              <a:rPr lang="en-US" sz="4000" u="sng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dung</a:t>
            </a:r>
            <a:r>
              <a:rPr lang="en-US" sz="4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 of your offerings, and you shall be taken away with it.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So shall you know that I have sent this command to you…” </a:t>
            </a:r>
          </a:p>
        </p:txBody>
      </p:sp>
    </p:spTree>
    <p:extLst>
      <p:ext uri="{BB962C8B-B14F-4D97-AF65-F5344CB8AC3E}">
        <p14:creationId xmlns:p14="http://schemas.microsoft.com/office/powerpoint/2010/main" val="69942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17315E-66EA-DAAD-32E2-410008E22E20}"/>
              </a:ext>
            </a:extLst>
          </p:cNvPr>
          <p:cNvSpPr txBox="1"/>
          <p:nvPr/>
        </p:nvSpPr>
        <p:spPr>
          <a:xfrm>
            <a:off x="922713" y="101479"/>
            <a:ext cx="1055716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Offal / Dung</a:t>
            </a: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Noun – “viscera and trimmings of a butchered animal often considered inedible by humans.” IOW, it is useless and in the way.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Ex 29:14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“But the flesh of the bull and its skin and its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dung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you shall burn with fire outside the camp; it is a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sin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offering.”</a:t>
            </a:r>
          </a:p>
        </p:txBody>
      </p:sp>
    </p:spTree>
    <p:extLst>
      <p:ext uri="{BB962C8B-B14F-4D97-AF65-F5344CB8AC3E}">
        <p14:creationId xmlns:p14="http://schemas.microsoft.com/office/powerpoint/2010/main" val="768483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ne archway with a gate and a street&#10;&#10;Description automatically generated with medium confidence">
            <a:extLst>
              <a:ext uri="{FF2B5EF4-FFF2-40B4-BE49-F238E27FC236}">
                <a16:creationId xmlns:a16="http://schemas.microsoft.com/office/drawing/2014/main" id="{4C0E5366-C07A-C878-FB20-B418BD527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25" y="343938"/>
            <a:ext cx="9240549" cy="5104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9979AC-7FC0-4BEA-6D08-63D183287522}"/>
              </a:ext>
            </a:extLst>
          </p:cNvPr>
          <p:cNvSpPr txBox="1"/>
          <p:nvPr/>
        </p:nvSpPr>
        <p:spPr>
          <a:xfrm>
            <a:off x="1186165" y="5586152"/>
            <a:ext cx="9819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view is from “new” Jerusalem into the area that is considered Old Jerusalem. Just beyond this gate is the Temple Mount and the Wailing Wall.</a:t>
            </a:r>
          </a:p>
        </p:txBody>
      </p:sp>
    </p:spTree>
    <p:extLst>
      <p:ext uri="{BB962C8B-B14F-4D97-AF65-F5344CB8AC3E}">
        <p14:creationId xmlns:p14="http://schemas.microsoft.com/office/powerpoint/2010/main" val="309099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C19553-D8E2-1EDF-94D7-11C407F0D911}"/>
              </a:ext>
            </a:extLst>
          </p:cNvPr>
          <p:cNvSpPr txBox="1"/>
          <p:nvPr/>
        </p:nvSpPr>
        <p:spPr>
          <a:xfrm>
            <a:off x="231370" y="335845"/>
            <a:ext cx="1172925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used the term “dung” in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 3:7-8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he compared his past successes to knowing Christ.</a:t>
            </a:r>
          </a:p>
          <a:p>
            <a:pPr algn="ctr"/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IOW…</a:t>
            </a:r>
          </a:p>
          <a:p>
            <a:pPr algn="ctr"/>
            <a:r>
              <a:rPr lang="en-US" sz="8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613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F87AE-89BD-FCE1-F8FC-529FED3A5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1DE05F-A350-0851-9990-D3AAD4361C2B}"/>
              </a:ext>
            </a:extLst>
          </p:cNvPr>
          <p:cNvSpPr txBox="1"/>
          <p:nvPr/>
        </p:nvSpPr>
        <p:spPr>
          <a:xfrm>
            <a:off x="264621" y="0"/>
            <a:ext cx="11662757" cy="6110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  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4800" b="1" u="sng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Covenantal</a:t>
            </a: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Command </a:t>
            </a: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(vv. 4b-5).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                “The example of old.”</a:t>
            </a:r>
            <a:endParaRPr lang="en-US" sz="24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“…that my covenant with Levi may stand, says the Lord of hosts. My covenant with him was one of life and peace, and I have them to him. It was a covenant of fear, and he feared Me. He stood in awe of My name.”</a:t>
            </a:r>
          </a:p>
        </p:txBody>
      </p:sp>
    </p:spTree>
    <p:extLst>
      <p:ext uri="{BB962C8B-B14F-4D97-AF65-F5344CB8AC3E}">
        <p14:creationId xmlns:p14="http://schemas.microsoft.com/office/powerpoint/2010/main" val="408486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3CD79-551E-D2A4-D18C-8D7884E8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F49009-EEEF-FA8C-3281-9023E70DFC6F}"/>
              </a:ext>
            </a:extLst>
          </p:cNvPr>
          <p:cNvSpPr txBox="1"/>
          <p:nvPr/>
        </p:nvSpPr>
        <p:spPr>
          <a:xfrm>
            <a:off x="455814" y="606829"/>
            <a:ext cx="11662757" cy="5386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4.   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Your Pastor’s </a:t>
            </a:r>
            <a:r>
              <a:rPr lang="en-US" sz="4800" b="1" u="sng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Promise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(v. 6).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           Thus, pray for your elders.”</a:t>
            </a:r>
            <a:endParaRPr lang="en-US" sz="24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“True instruction was in his mouth, and no wrong was found on his lips. He walked with Me in peace and uprightness, and he turned many from iniquity.”</a:t>
            </a:r>
          </a:p>
        </p:txBody>
      </p:sp>
    </p:spTree>
    <p:extLst>
      <p:ext uri="{BB962C8B-B14F-4D97-AF65-F5344CB8AC3E}">
        <p14:creationId xmlns:p14="http://schemas.microsoft.com/office/powerpoint/2010/main" val="243501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D9A2C-3F5A-0162-45E4-8E695039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11AF5682-72CE-F9A5-F9A4-B2145287753E}"/>
              </a:ext>
            </a:extLst>
          </p:cNvPr>
          <p:cNvSpPr/>
          <p:nvPr/>
        </p:nvSpPr>
        <p:spPr>
          <a:xfrm rot="2155142">
            <a:off x="9385359" y="1067843"/>
            <a:ext cx="467961" cy="181082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250DB73C-DD86-8FE3-FF0D-50DD1ABA00AB}"/>
              </a:ext>
            </a:extLst>
          </p:cNvPr>
          <p:cNvSpPr/>
          <p:nvPr/>
        </p:nvSpPr>
        <p:spPr>
          <a:xfrm>
            <a:off x="831273" y="2917768"/>
            <a:ext cx="9044247" cy="511232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52106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449CB-5A67-D039-A266-A23094BDC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122D58-3670-4414-C135-CD37C8AC56C5}"/>
              </a:ext>
            </a:extLst>
          </p:cNvPr>
          <p:cNvSpPr txBox="1"/>
          <p:nvPr/>
        </p:nvSpPr>
        <p:spPr>
          <a:xfrm>
            <a:off x="455814" y="606829"/>
            <a:ext cx="11662757" cy="5386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5.   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en-US" sz="4800" b="1" u="sng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Faithful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Following </a:t>
            </a: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(v. 7).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      “Committed to the sacred source.”</a:t>
            </a:r>
            <a:endParaRPr lang="en-US" sz="24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“For the lips of a priest should guard knowledge, and people should seek instruction from his mouth, for he is the messenger of the Lord of hosts.”</a:t>
            </a:r>
          </a:p>
        </p:txBody>
      </p:sp>
    </p:spTree>
    <p:extLst>
      <p:ext uri="{BB962C8B-B14F-4D97-AF65-F5344CB8AC3E}">
        <p14:creationId xmlns:p14="http://schemas.microsoft.com/office/powerpoint/2010/main" val="3642582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BDFFE-C889-D655-3D7A-CD4E1CFDD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5449E3-E9D3-6A69-286D-19669CE63E43}"/>
              </a:ext>
            </a:extLst>
          </p:cNvPr>
          <p:cNvSpPr txBox="1"/>
          <p:nvPr/>
        </p:nvSpPr>
        <p:spPr>
          <a:xfrm>
            <a:off x="455814" y="606829"/>
            <a:ext cx="11662757" cy="5386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6.   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en-US" sz="4800" b="1" u="sng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Care-less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Corruption </a:t>
            </a: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(v. 8).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      “In the path of destruction.”</a:t>
            </a:r>
            <a:endParaRPr lang="en-US" sz="24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“But you have turned aside from the way You have caused many to stumble by your instruction. You have corrupted the covenant of Levi, says the Lord of hosts.”</a:t>
            </a:r>
          </a:p>
        </p:txBody>
      </p:sp>
    </p:spTree>
    <p:extLst>
      <p:ext uri="{BB962C8B-B14F-4D97-AF65-F5344CB8AC3E}">
        <p14:creationId xmlns:p14="http://schemas.microsoft.com/office/powerpoint/2010/main" val="39965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8A905F-C79E-7565-4E11-11C5A0A233EB}"/>
              </a:ext>
            </a:extLst>
          </p:cNvPr>
          <p:cNvSpPr txBox="1"/>
          <p:nvPr/>
        </p:nvSpPr>
        <p:spPr>
          <a:xfrm>
            <a:off x="340822" y="474345"/>
            <a:ext cx="115796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Mal 2:7-8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is echoed in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Matt 23:3 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- 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“…so do and observe whatever they tell you, but not the works they do. For they preach, but do not practice.”</a:t>
            </a:r>
          </a:p>
        </p:txBody>
      </p:sp>
    </p:spTree>
    <p:extLst>
      <p:ext uri="{BB962C8B-B14F-4D97-AF65-F5344CB8AC3E}">
        <p14:creationId xmlns:p14="http://schemas.microsoft.com/office/powerpoint/2010/main" val="2334914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0D3A9-5B38-4380-7D96-6477F0B5C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1E6347-0253-8A1C-3877-0AF3CA0BDCE7}"/>
              </a:ext>
            </a:extLst>
          </p:cNvPr>
          <p:cNvSpPr txBox="1"/>
          <p:nvPr/>
        </p:nvSpPr>
        <p:spPr>
          <a:xfrm>
            <a:off x="455814" y="606829"/>
            <a:ext cx="11662757" cy="5386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7.   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The Public </a:t>
            </a:r>
            <a:r>
              <a:rPr lang="en-US" sz="4800" b="1" u="sng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Punishment</a:t>
            </a:r>
            <a:r>
              <a:rPr lang="en-US" sz="48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(v. 9).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i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      “The pillory of shame.”</a:t>
            </a:r>
            <a:endParaRPr lang="en-US" sz="2400" kern="1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4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</a:rPr>
              <a:t>“...and so I make you despised and abased before all the people, inasmuch as you do not keep My ways but show partiality in your instruction.”</a:t>
            </a:r>
          </a:p>
        </p:txBody>
      </p:sp>
    </p:spTree>
    <p:extLst>
      <p:ext uri="{BB962C8B-B14F-4D97-AF65-F5344CB8AC3E}">
        <p14:creationId xmlns:p14="http://schemas.microsoft.com/office/powerpoint/2010/main" val="3485235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artoon of a person's head on a wooden board&#10;&#10;Description automatically generated">
            <a:extLst>
              <a:ext uri="{FF2B5EF4-FFF2-40B4-BE49-F238E27FC236}">
                <a16:creationId xmlns:a16="http://schemas.microsoft.com/office/drawing/2014/main" id="{D5FE4B20-EF55-BA31-C27A-2DFD5F4CD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46" y="643467"/>
            <a:ext cx="589530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34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D8CE3D-349F-FA9B-17D8-BA5BBD560588}"/>
              </a:ext>
            </a:extLst>
          </p:cNvPr>
          <p:cNvSpPr txBox="1"/>
          <p:nvPr/>
        </p:nvSpPr>
        <p:spPr>
          <a:xfrm>
            <a:off x="374073" y="448887"/>
            <a:ext cx="115796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Malachi 2:9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reveals a sin of the priests that goes against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Deut. 10:17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(ESV) – 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“For the Lord your God is God of gods and Lord of lords, the great, the mighty, and the awesome God, who is not partial and takes no bribe.” </a:t>
            </a:r>
          </a:p>
        </p:txBody>
      </p:sp>
    </p:spTree>
    <p:extLst>
      <p:ext uri="{BB962C8B-B14F-4D97-AF65-F5344CB8AC3E}">
        <p14:creationId xmlns:p14="http://schemas.microsoft.com/office/powerpoint/2010/main" val="102582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8603C-3298-8B77-DD2D-3AEAB3096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92C494-3948-B31D-4712-64563D349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71C02CC5-2552-BB53-5F4F-5DC55AF25E66}"/>
              </a:ext>
            </a:extLst>
          </p:cNvPr>
          <p:cNvSpPr/>
          <p:nvPr/>
        </p:nvSpPr>
        <p:spPr>
          <a:xfrm rot="2155142">
            <a:off x="9385359" y="1067843"/>
            <a:ext cx="467961" cy="181082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>
            <a:extLst>
              <a:ext uri="{FF2B5EF4-FFF2-40B4-BE49-F238E27FC236}">
                <a16:creationId xmlns:a16="http://schemas.microsoft.com/office/drawing/2014/main" id="{0314D63B-BA49-2CF7-5E52-FDAFC6E7C0CD}"/>
              </a:ext>
            </a:extLst>
          </p:cNvPr>
          <p:cNvSpPr/>
          <p:nvPr/>
        </p:nvSpPr>
        <p:spPr>
          <a:xfrm>
            <a:off x="831273" y="2917768"/>
            <a:ext cx="9044247" cy="511232"/>
          </a:xfrm>
          <a:prstGeom prst="flowChartProcess">
            <a:avLst/>
          </a:prstGeom>
          <a:noFill/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48556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B72B32-2F0A-63F5-A596-EA90D69F8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DFB2EC-B02F-63C4-AF83-DC0042301E53}"/>
              </a:ext>
            </a:extLst>
          </p:cNvPr>
          <p:cNvSpPr/>
          <p:nvPr/>
        </p:nvSpPr>
        <p:spPr>
          <a:xfrm>
            <a:off x="1021886" y="4448400"/>
            <a:ext cx="10429568" cy="164149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i="1" cap="none" spc="-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“Truth or Consequences”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D09CCB-3AE5-EF49-A67B-C24FF9254389}"/>
              </a:ext>
            </a:extLst>
          </p:cNvPr>
          <p:cNvSpPr/>
          <p:nvPr/>
        </p:nvSpPr>
        <p:spPr>
          <a:xfrm>
            <a:off x="924232" y="3786809"/>
            <a:ext cx="10429567" cy="66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endParaRPr lang="en-US" sz="3200" cap="none" spc="0" dirty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15000">
                    <a:schemeClr val="tx2"/>
                  </a:gs>
                  <a:gs pos="73000">
                    <a:schemeClr val="tx2">
                      <a:lumMod val="60000"/>
                      <a:lumOff val="40000"/>
                    </a:schemeClr>
                  </a:gs>
                  <a:gs pos="0">
                    <a:schemeClr val="tx2">
                      <a:lumMod val="90000"/>
                      <a:lumOff val="10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16200000" scaled="1"/>
                <a:tileRect/>
              </a:gra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54199486-ABA3-1BDD-6F34-4B5B1E7C6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7070" y="645981"/>
            <a:ext cx="5871775" cy="3048394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DA6C4-3919-EED1-2631-DA120459E8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697" r="-2" b="9730"/>
          <a:stretch/>
        </p:blipFill>
        <p:spPr>
          <a:xfrm>
            <a:off x="5697110" y="969928"/>
            <a:ext cx="5231695" cy="2400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75AC5-919C-E88E-3CF3-D1DE0E34B2E2}"/>
              </a:ext>
            </a:extLst>
          </p:cNvPr>
          <p:cNvSpPr txBox="1"/>
          <p:nvPr/>
        </p:nvSpPr>
        <p:spPr>
          <a:xfrm>
            <a:off x="736847" y="901303"/>
            <a:ext cx="3975854" cy="2793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8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Malachi </a:t>
            </a:r>
            <a:r>
              <a:rPr lang="en-US" sz="115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2:1-9</a:t>
            </a:r>
            <a:endParaRPr lang="en-US" sz="11500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7666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3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ddha figurine with a person sitting on the background holding a beaded necklace">
            <a:extLst>
              <a:ext uri="{FF2B5EF4-FFF2-40B4-BE49-F238E27FC236}">
                <a16:creationId xmlns:a16="http://schemas.microsoft.com/office/drawing/2014/main" id="{5FC3196B-DE61-EF65-FA39-57977771D5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66" r="16667"/>
          <a:stretch/>
        </p:blipFill>
        <p:spPr>
          <a:xfrm>
            <a:off x="7456450" y="1254517"/>
            <a:ext cx="3865753" cy="4348966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29B61F6-561C-44B1-809D-51A2F295F3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extBox 1">
            <a:extLst>
              <a:ext uri="{FF2B5EF4-FFF2-40B4-BE49-F238E27FC236}">
                <a16:creationId xmlns:a16="http://schemas.microsoft.com/office/drawing/2014/main" id="{441DDE41-03AC-CFDB-9C1A-566B13FC7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0591420"/>
              </p:ext>
            </p:extLst>
          </p:nvPr>
        </p:nvGraphicFramePr>
        <p:xfrm>
          <a:off x="219635" y="349625"/>
          <a:ext cx="5876365" cy="578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8661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46F1B2-A185-B786-1C58-0FF55B0FD767}"/>
              </a:ext>
            </a:extLst>
          </p:cNvPr>
          <p:cNvSpPr txBox="1"/>
          <p:nvPr/>
        </p:nvSpPr>
        <p:spPr>
          <a:xfrm>
            <a:off x="349134" y="207788"/>
            <a:ext cx="1086473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Overview of Malachi:</a:t>
            </a: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love you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but you do not honor Me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1:6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are not faithful to Me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Therefore, I will show My justice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2:17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).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If you return to Me, I will return to you and bless you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3:7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 I will distinguish between the wicked and the righteous who serve Me (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3:14, 18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).</a:t>
            </a:r>
          </a:p>
          <a:p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ED8964-B1E1-7DCF-D7AF-758C77CB0B39}"/>
              </a:ext>
            </a:extLst>
          </p:cNvPr>
          <p:cNvSpPr txBox="1"/>
          <p:nvPr/>
        </p:nvSpPr>
        <p:spPr>
          <a:xfrm>
            <a:off x="5469774" y="6332542"/>
            <a:ext cx="647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International Standard Bible Encyclopedia, Bromiley, G. W.</a:t>
            </a:r>
          </a:p>
        </p:txBody>
      </p:sp>
    </p:spTree>
    <p:extLst>
      <p:ext uri="{BB962C8B-B14F-4D97-AF65-F5344CB8AC3E}">
        <p14:creationId xmlns:p14="http://schemas.microsoft.com/office/powerpoint/2010/main" val="45367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51AFBF-28DA-4A90-92CE-7C778CE07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7C301C-1F04-5C85-DFBE-AE3221D9CB54}"/>
              </a:ext>
            </a:extLst>
          </p:cNvPr>
          <p:cNvSpPr/>
          <p:nvPr/>
        </p:nvSpPr>
        <p:spPr>
          <a:xfrm>
            <a:off x="571501" y="2718651"/>
            <a:ext cx="7052937" cy="341031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cap="none" spc="-300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Background  </a:t>
            </a:r>
            <a:r>
              <a:rPr lang="en-US" sz="6600" spc="-300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&amp;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spc="-300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Historical  Narrative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C047F-FA48-B3B4-6C66-185C1CF9AABD}"/>
              </a:ext>
            </a:extLst>
          </p:cNvPr>
          <p:cNvSpPr txBox="1"/>
          <p:nvPr/>
        </p:nvSpPr>
        <p:spPr>
          <a:xfrm>
            <a:off x="576239" y="374120"/>
            <a:ext cx="7043461" cy="1188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r>
              <a:rPr lang="en-US" sz="6000" i="1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BFE7EF"/>
                    </a:gs>
                    <a:gs pos="0">
                      <a:srgbClr val="9FDBE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Overview of Malachi</a:t>
            </a:r>
            <a:endParaRPr lang="en-US" sz="6000" i="1" dirty="0">
              <a:gradFill flip="none" rotWithShape="1">
                <a:gsLst>
                  <a:gs pos="15000">
                    <a:srgbClr val="94D7E4"/>
                  </a:gs>
                  <a:gs pos="73000">
                    <a:srgbClr val="BFE7EF"/>
                  </a:gs>
                  <a:gs pos="0">
                    <a:srgbClr val="9FDBE7"/>
                  </a:gs>
                  <a:gs pos="100000">
                    <a:srgbClr val="FFFFFF"/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81AD697-B9C2-4A0F-8B85-FF7B2AB44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7678" y="2627791"/>
            <a:ext cx="6235148" cy="35920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ffectLst>
                <a:outerShdw blurRad="469900" dist="342900" dir="5400000" sy="-20000" rotWithShape="0">
                  <a:schemeClr val="bg1"/>
                </a:outerShdw>
              </a:effectLst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BD1E05EC-F5B2-434A-987E-307720B49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5939" y="1331843"/>
            <a:ext cx="3352598" cy="4437812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757996-43CC-2F2A-9E75-855D771AE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224" y="2795866"/>
            <a:ext cx="2684029" cy="15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27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2F5FB-5873-FC07-445E-A9F00238A906}"/>
              </a:ext>
            </a:extLst>
          </p:cNvPr>
          <p:cNvSpPr txBox="1"/>
          <p:nvPr/>
        </p:nvSpPr>
        <p:spPr>
          <a:xfrm>
            <a:off x="521539" y="230323"/>
            <a:ext cx="11770822" cy="693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Two common problems faced the community:</a:t>
            </a:r>
          </a:p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Economic depression (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3:10f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lack of sound theological teaching (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2:6–8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). 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lvl="1" algn="r"/>
            <a:r>
              <a:rPr lang="en-US" sz="1050" dirty="0"/>
              <a:t> Smith, G. V. 19791988. Malachi. In The International Standard Bible Encyclopedia, Revised, edited by Geoffrey W Bromiley, 3:228. Wm. B. Eerdmans.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6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E53AA-D225-F784-8D3F-8D21B5425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88DAD9-A96D-98FB-A051-73C9498A6737}"/>
              </a:ext>
            </a:extLst>
          </p:cNvPr>
          <p:cNvSpPr txBox="1"/>
          <p:nvPr/>
        </p:nvSpPr>
        <p:spPr>
          <a:xfrm>
            <a:off x="210589" y="431045"/>
            <a:ext cx="1177082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Bad theology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= selfish behavior, evil deeds, and </a:t>
            </a: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false assurance. </a:t>
            </a: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Is it bad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Blame God. </a:t>
            </a: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4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Is it good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Take all the credit. </a:t>
            </a:r>
          </a:p>
          <a:p>
            <a:pPr algn="ctr"/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Bad theology is “me” focused, while good </a:t>
            </a: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theology is </a:t>
            </a:r>
            <a:r>
              <a:rPr lang="en-US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(God) focused. 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7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6C983B-669F-4099-AB0F-EE924B3B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BA568-5317-3D3F-0864-19C2EE9C7758}"/>
              </a:ext>
            </a:extLst>
          </p:cNvPr>
          <p:cNvSpPr/>
          <p:nvPr/>
        </p:nvSpPr>
        <p:spPr>
          <a:xfrm>
            <a:off x="232757" y="1312297"/>
            <a:ext cx="7140632" cy="251111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spc="-300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It’s all about me.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spc="-300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5000" cap="none" spc="-300" dirty="0">
              <a:ln w="9525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32000">
                    <a:srgbClr val="E3E3E3"/>
                  </a:gs>
                  <a:gs pos="0">
                    <a:srgbClr val="969696"/>
                  </a:gs>
                  <a:gs pos="100000">
                    <a:srgbClr val="FFFFFF"/>
                  </a:gs>
                </a:gsLst>
                <a:lin ang="8100000" scaled="1"/>
                <a:tileRect/>
              </a:gradFill>
              <a:effectLst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cap="none" spc="-300" dirty="0">
                <a:ln w="9525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32000">
                      <a:srgbClr val="E3E3E3"/>
                    </a:gs>
                    <a:gs pos="0">
                      <a:srgbClr val="969696"/>
                    </a:gs>
                    <a:gs pos="100000">
                      <a:srgbClr val="FFFFFF"/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Give me coin, not Christ.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9DC70B-6B9F-AC38-4BD5-6D6F4842A04E}"/>
              </a:ext>
            </a:extLst>
          </p:cNvPr>
          <p:cNvSpPr txBox="1"/>
          <p:nvPr/>
        </p:nvSpPr>
        <p:spPr>
          <a:xfrm>
            <a:off x="632891" y="4246362"/>
            <a:ext cx="6350241" cy="1188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gradFill flip="none" rotWithShape="1">
                  <a:gsLst>
                    <a:gs pos="15000">
                      <a:srgbClr val="94D7E4"/>
                    </a:gs>
                    <a:gs pos="73000">
                      <a:srgbClr val="BFE7EF"/>
                    </a:gs>
                    <a:gs pos="0">
                      <a:srgbClr val="9FDBE7"/>
                    </a:gs>
                    <a:gs pos="100000">
                      <a:srgbClr val="FFFFFF"/>
                    </a:gs>
                  </a:gsLst>
                  <a:lin ang="16200000" scaled="1"/>
                  <a:tileRect/>
                </a:gradFill>
                <a:latin typeface="+mj-lt"/>
              </a:rPr>
              <a:t>We’ll see this attitude confronted in Malachi 3:6-15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C1F8E27-8303-4D52-BCC3-97F6D77EF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7678" y="2627791"/>
            <a:ext cx="6235148" cy="35920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0" kern="12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effectLst>
                <a:outerShdw blurRad="469900" dist="342900" dir="5400000" sy="-20000" rotWithShape="0">
                  <a:schemeClr val="bg1"/>
                </a:outerShdw>
              </a:effectLst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A5E1CEE-750A-4BE0-A649-AD40A7A9F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5700" y="1340663"/>
            <a:ext cx="4023360" cy="4023360"/>
          </a:xfrm>
          <a:prstGeom prst="roundRect">
            <a:avLst>
              <a:gd name="adj" fmla="val 2028"/>
            </a:avLst>
          </a:prstGeom>
          <a:solidFill>
            <a:schemeClr val="bg1"/>
          </a:solidFill>
          <a:ln>
            <a:noFill/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556E5-DC76-C4F0-8913-DD28AA102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472" y="2065626"/>
            <a:ext cx="3415817" cy="257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6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52F5FB-5873-FC07-445E-A9F00238A906}"/>
              </a:ext>
            </a:extLst>
          </p:cNvPr>
          <p:cNvSpPr txBox="1"/>
          <p:nvPr/>
        </p:nvSpPr>
        <p:spPr>
          <a:xfrm>
            <a:off x="293716" y="0"/>
            <a:ext cx="11898284" cy="760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 Malachi God assured the people of His: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Blessings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on those who returned to Him, reminded them of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His love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and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promised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that the “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coming One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who would be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preceded by Elijah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(aka John the Baptist),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would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make ready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 people 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chosen by God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through judgment</a:t>
            </a: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(“Repent, for the kingdom of God is at hand.”)</a:t>
            </a:r>
          </a:p>
          <a:p>
            <a:endParaRPr lang="en-US" sz="2800" dirty="0">
              <a:latin typeface="Georgia" panose="02040502050405020303" pitchFamily="18" charset="0"/>
            </a:endParaRPr>
          </a:p>
          <a:p>
            <a:pPr lvl="1" algn="r"/>
            <a:r>
              <a:rPr lang="en-US" sz="1050" dirty="0"/>
              <a:t> Smith, G. V. 19791988. Malachi. In The International Standard Bible Encyclopedia, Revised, edited by Geoffrey W Bromiley, 3:228. Wm. B. Eerdmans.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7974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288</TotalTime>
  <Words>1159</Words>
  <Application>Microsoft Office PowerPoint</Application>
  <PresentationFormat>Widescreen</PresentationFormat>
  <Paragraphs>116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Arial</vt:lpstr>
      <vt:lpstr>Corbel</vt:lpstr>
      <vt:lpstr>Georgia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Williamson</dc:creator>
  <cp:lastModifiedBy>David Williamson</cp:lastModifiedBy>
  <cp:revision>2</cp:revision>
  <cp:lastPrinted>2024-10-27T12:15:24Z</cp:lastPrinted>
  <dcterms:created xsi:type="dcterms:W3CDTF">2024-10-23T08:15:54Z</dcterms:created>
  <dcterms:modified xsi:type="dcterms:W3CDTF">2024-10-30T19:44:40Z</dcterms:modified>
</cp:coreProperties>
</file>