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2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4" r:id="rId19"/>
    <p:sldId id="273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6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177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microsoft.com/office/2016/11/relationships/changesInfo" Target="changesInfos/changesInfo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Williamson" userId="a73da8032f1697b1" providerId="LiveId" clId="{3844A6DF-250E-4819-A388-91FA87F9FF50}"/>
    <pc:docChg chg="modSld">
      <pc:chgData name="David Williamson" userId="a73da8032f1697b1" providerId="LiveId" clId="{3844A6DF-250E-4819-A388-91FA87F9FF50}" dt="2024-08-26T11:32:53.881" v="0" actId="27107"/>
      <pc:docMkLst>
        <pc:docMk/>
      </pc:docMkLst>
      <pc:sldChg chg="modSp mod">
        <pc:chgData name="David Williamson" userId="a73da8032f1697b1" providerId="LiveId" clId="{3844A6DF-250E-4819-A388-91FA87F9FF50}" dt="2024-08-26T11:32:53.881" v="0" actId="27107"/>
        <pc:sldMkLst>
          <pc:docMk/>
          <pc:sldMk cId="866781018" sldId="282"/>
        </pc:sldMkLst>
        <pc:spChg chg="mod">
          <ac:chgData name="David Williamson" userId="a73da8032f1697b1" providerId="LiveId" clId="{3844A6DF-250E-4819-A388-91FA87F9FF50}" dt="2024-08-26T11:32:53.881" v="0" actId="27107"/>
          <ac:spMkLst>
            <pc:docMk/>
            <pc:sldMk cId="866781018" sldId="282"/>
            <ac:spMk id="2" creationId="{83196036-7C43-2E3E-7377-DCD37860537D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4987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620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70711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1046642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9514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374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69877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974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98027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7856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4228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3130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3360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39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22718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81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9233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70375E6B-7CB5-4EC4-BEEA-C13AAB7FF596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7B1BA781-5F5C-46BD-A322-DDB9A5452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3810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96036-7C43-2E3E-7377-DCD3786053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0654" y="540472"/>
            <a:ext cx="10232967" cy="2387600"/>
          </a:xfrm>
        </p:spPr>
        <p:txBody>
          <a:bodyPr>
            <a:normAutofit/>
          </a:bodyPr>
          <a:lstStyle/>
          <a:p>
            <a:pPr algn="ctr"/>
            <a:r>
              <a:rPr lang="en-US" sz="8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Supremacy of Christ </a:t>
            </a:r>
            <a:br>
              <a:rPr lang="en-US" sz="8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  All Creation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FC738A-902B-1439-38FD-697B81D6D6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1870"/>
            <a:ext cx="9144000" cy="1655762"/>
          </a:xfrm>
        </p:spPr>
        <p:txBody>
          <a:bodyPr>
            <a:normAutofit/>
          </a:bodyPr>
          <a:lstStyle/>
          <a:p>
            <a:r>
              <a:rPr lang="en-US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1:13-20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671863-5C6D-DB98-79A3-22A63C4BB8F9}"/>
              </a:ext>
            </a:extLst>
          </p:cNvPr>
          <p:cNvSpPr txBox="1"/>
          <p:nvPr/>
        </p:nvSpPr>
        <p:spPr>
          <a:xfrm>
            <a:off x="4682837" y="3013501"/>
            <a:ext cx="2826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1 of 4</a:t>
            </a:r>
          </a:p>
        </p:txBody>
      </p:sp>
    </p:spTree>
    <p:extLst>
      <p:ext uri="{BB962C8B-B14F-4D97-AF65-F5344CB8AC3E}">
        <p14:creationId xmlns:p14="http://schemas.microsoft.com/office/powerpoint/2010/main" val="86678101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7007C-1CD4-BFF0-6D25-A6D76AB15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Paul’s Focus</a:t>
            </a:r>
            <a:r>
              <a:rPr lang="en-US" sz="8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ED0E8-FBF1-5F1F-C17A-C99326A16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4" y="2294311"/>
            <a:ext cx="10576008" cy="3342323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Christ is supreme over everything material, every (so-called) god, and all of humanity.</a:t>
            </a:r>
          </a:p>
        </p:txBody>
      </p:sp>
    </p:spTree>
    <p:extLst>
      <p:ext uri="{BB962C8B-B14F-4D97-AF65-F5344CB8AC3E}">
        <p14:creationId xmlns:p14="http://schemas.microsoft.com/office/powerpoint/2010/main" val="32104903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7007C-1CD4-BFF0-6D25-A6D76AB15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21327" y="263449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11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 of</a:t>
            </a:r>
            <a:br>
              <a:rPr lang="en-US" sz="11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1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br>
              <a:rPr lang="en-US" sz="11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11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1:1-14</a:t>
            </a:r>
          </a:p>
        </p:txBody>
      </p:sp>
    </p:spTree>
    <p:extLst>
      <p:ext uri="{BB962C8B-B14F-4D97-AF65-F5344CB8AC3E}">
        <p14:creationId xmlns:p14="http://schemas.microsoft.com/office/powerpoint/2010/main" val="14374747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7007C-1CD4-BFF0-6D25-A6D76AB15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015" y="3091698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8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Hymn of praise to the God who reigns.</a:t>
            </a:r>
            <a:br>
              <a:rPr lang="en-US" sz="8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11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(Col 1:15-20)</a:t>
            </a:r>
            <a:endParaRPr lang="en-US" sz="11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9148639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7007C-1CD4-BFF0-6D25-A6D76AB15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5771" y="4222229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8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QUESTION:</a:t>
            </a:r>
            <a:br>
              <a:rPr lang="en-US" sz="8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8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difference can </a:t>
            </a:r>
            <a:b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or does Jesus Christ </a:t>
            </a:r>
            <a:b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72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make in my life?</a:t>
            </a:r>
            <a:br>
              <a:rPr lang="en-US" sz="8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11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(Col 1:15-20)</a:t>
            </a:r>
            <a:endParaRPr lang="en-US" sz="11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6698370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7007C-1CD4-BFF0-6D25-A6D76AB156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7829" y="4172352"/>
            <a:ext cx="10515600" cy="1325563"/>
          </a:xfrm>
        </p:spPr>
        <p:txBody>
          <a:bodyPr>
            <a:noAutofit/>
          </a:bodyPr>
          <a:lstStyle/>
          <a:p>
            <a:r>
              <a:rPr lang="en-US" sz="8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1:15-20:</a:t>
            </a:r>
            <a:br>
              <a:rPr lang="en-US" sz="8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1: (vv 15-17) </a:t>
            </a:r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“Jesus is Lord over all created order.”</a:t>
            </a:r>
            <a:b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48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2: (18-10)  </a:t>
            </a:r>
            <a:r>
              <a:rPr lang="en-US" sz="4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explains the source of reconciliation.</a:t>
            </a:r>
            <a:br>
              <a:rPr lang="en-US" sz="60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3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en-US" sz="11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(Col 1:15-20)</a:t>
            </a:r>
            <a:endParaRPr lang="en-US" sz="115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94516301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1DCC4-EE75-6D6E-8C8B-B4A142C71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Commentary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840B9-5280-17CE-A416-7E90BE8AF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635067"/>
            <a:ext cx="10233800" cy="4857808"/>
          </a:xfrm>
        </p:spPr>
        <p:txBody>
          <a:bodyPr>
            <a:normAutofit lnSpcReduction="10000"/>
          </a:bodyPr>
          <a:lstStyle/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Wisdom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All things created BY, THROUGH, and FOR Jesus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Jews found difficulty in accepting Christ</a:t>
            </a:r>
          </a:p>
          <a:p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Jesus, the first-born? (Metaphor)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25076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1DCC4-EE75-6D6E-8C8B-B4A142C71F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Commentary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2840B9-5280-17CE-A416-7E90BE8AF4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635067"/>
            <a:ext cx="10233800" cy="4857808"/>
          </a:xfrm>
        </p:spPr>
        <p:txBody>
          <a:bodyPr>
            <a:normAutofit/>
          </a:bodyPr>
          <a:lstStyle/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“In all His fullness.”</a:t>
            </a:r>
          </a:p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Reconciliation – the groans of creation</a:t>
            </a:r>
          </a:p>
          <a:p>
            <a:r>
              <a:rPr lang="en-US" sz="6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Image of the invisible God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109871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0B178-8596-275C-E54C-89CE07DC4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579" y="359877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6700" dirty="0">
                <a:solidFill>
                  <a:srgbClr val="FFFF00"/>
                </a:solidFill>
              </a:rPr>
              <a:t>Jesus Christ is at the center of all things.  </a:t>
            </a:r>
            <a:br>
              <a:rPr lang="en-US" sz="6700" dirty="0">
                <a:solidFill>
                  <a:srgbClr val="FFFF00"/>
                </a:solidFill>
              </a:rPr>
            </a:br>
            <a:br>
              <a:rPr lang="en-US" sz="6700" dirty="0">
                <a:solidFill>
                  <a:srgbClr val="FFFF00"/>
                </a:solidFill>
              </a:rPr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7765270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0B178-8596-275C-E54C-89CE07DC4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579" y="359877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6700" dirty="0">
                <a:solidFill>
                  <a:srgbClr val="FFFF00"/>
                </a:solidFill>
              </a:rPr>
              <a:t>Jesus Christ is at the center of all things.  </a:t>
            </a:r>
            <a:br>
              <a:rPr lang="en-US" sz="6700" dirty="0">
                <a:solidFill>
                  <a:srgbClr val="FFFF00"/>
                </a:solidFill>
              </a:rPr>
            </a:br>
            <a:br>
              <a:rPr lang="en-US" sz="6700" dirty="0">
                <a:solidFill>
                  <a:srgbClr val="FFFF00"/>
                </a:solidFill>
              </a:rPr>
            </a:br>
            <a:r>
              <a:rPr lang="en-US" sz="6700" dirty="0">
                <a:solidFill>
                  <a:srgbClr val="FFFF00"/>
                </a:solidFill>
              </a:rPr>
              <a:t>His lordship exists over creation and the Church. </a:t>
            </a:r>
            <a:br>
              <a:rPr lang="en-US" sz="6700" dirty="0">
                <a:solidFill>
                  <a:srgbClr val="FFFF00"/>
                </a:solidFill>
              </a:rPr>
            </a:br>
            <a:br>
              <a:rPr lang="en-US" sz="6700" dirty="0">
                <a:solidFill>
                  <a:srgbClr val="FFFF00"/>
                </a:solidFill>
              </a:rPr>
            </a:b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53392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C0B178-8596-275C-E54C-89CE07DC42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4579" y="3598776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sz="6700" dirty="0">
                <a:solidFill>
                  <a:srgbClr val="FFFF00"/>
                </a:solidFill>
              </a:rPr>
              <a:t>Jesus Christ is at the center of all things.  </a:t>
            </a:r>
            <a:br>
              <a:rPr lang="en-US" sz="6700" dirty="0">
                <a:solidFill>
                  <a:srgbClr val="FFFF00"/>
                </a:solidFill>
              </a:rPr>
            </a:br>
            <a:br>
              <a:rPr lang="en-US" sz="6700" dirty="0">
                <a:solidFill>
                  <a:srgbClr val="FFFF00"/>
                </a:solidFill>
              </a:rPr>
            </a:br>
            <a:r>
              <a:rPr lang="en-US" sz="6700" dirty="0">
                <a:solidFill>
                  <a:srgbClr val="FFFF00"/>
                </a:solidFill>
              </a:rPr>
              <a:t>His lordship exists over creation and the Church. </a:t>
            </a:r>
            <a:br>
              <a:rPr lang="en-US" sz="6700" dirty="0">
                <a:solidFill>
                  <a:srgbClr val="FFFF00"/>
                </a:solidFill>
              </a:rPr>
            </a:br>
            <a:br>
              <a:rPr lang="en-US" sz="6700" dirty="0">
                <a:solidFill>
                  <a:srgbClr val="FFFF00"/>
                </a:solidFill>
              </a:rPr>
            </a:br>
            <a:r>
              <a:rPr lang="en-US" sz="6700" dirty="0">
                <a:solidFill>
                  <a:srgbClr val="FFFF00"/>
                </a:solidFill>
              </a:rPr>
              <a:t>He is the Head of the Church.</a:t>
            </a: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907643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3D992-8686-0261-B0FB-3C41D4524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 of Colosse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877B6-A7E0-3316-9ED9-778D886A1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563" y="2041756"/>
            <a:ext cx="10343251" cy="4351338"/>
          </a:xfrm>
        </p:spPr>
        <p:txBody>
          <a:bodyPr>
            <a:normAutofit/>
          </a:bodyPr>
          <a:lstStyle/>
          <a:p>
            <a:r>
              <a:rPr lang="en-US" sz="4400" dirty="0"/>
              <a:t>All believers participate with Christ in His death, resurrection, and fullness of life.</a:t>
            </a:r>
          </a:p>
          <a:p>
            <a:pPr marL="0" indent="0">
              <a:buNone/>
            </a:pP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55243666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9E03D-EF36-5D05-0C9C-8C673CCD6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B99CB-64E7-61CA-19D3-DB333905D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He </a:t>
            </a:r>
            <a:r>
              <a:rPr lang="en-US" sz="4800" b="1" u="sng" dirty="0"/>
              <a:t>delivered</a:t>
            </a:r>
            <a:r>
              <a:rPr lang="en-US" sz="4800" dirty="0"/>
              <a:t> us, He </a:t>
            </a:r>
            <a:r>
              <a:rPr lang="en-US" sz="4800" b="1" u="sng" dirty="0"/>
              <a:t>transferred</a:t>
            </a:r>
            <a:r>
              <a:rPr lang="en-US" sz="4800" dirty="0"/>
              <a:t> us, He </a:t>
            </a:r>
            <a:r>
              <a:rPr lang="en-US" sz="4800" b="1" u="sng" dirty="0"/>
              <a:t>redeemed</a:t>
            </a:r>
            <a:r>
              <a:rPr lang="en-US" sz="4800" dirty="0"/>
              <a:t> us, and He has </a:t>
            </a:r>
            <a:r>
              <a:rPr lang="en-US" sz="4800" b="1" u="sng" dirty="0"/>
              <a:t>forgiven</a:t>
            </a:r>
            <a:r>
              <a:rPr lang="en-US" sz="4800" dirty="0"/>
              <a:t> us. </a:t>
            </a:r>
          </a:p>
          <a:p>
            <a:pPr marL="0" indent="0">
              <a:buNone/>
            </a:pP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5294573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D9E03D-EF36-5D05-0C9C-8C673CCD63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6B99CB-64E7-61CA-19D3-DB333905D95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dirty="0"/>
              <a:t>He </a:t>
            </a:r>
            <a:r>
              <a:rPr lang="en-US" sz="4800" b="1" u="sng" dirty="0"/>
              <a:t>delivered</a:t>
            </a:r>
            <a:r>
              <a:rPr lang="en-US" sz="4800" dirty="0"/>
              <a:t> us, He </a:t>
            </a:r>
            <a:r>
              <a:rPr lang="en-US" sz="4800" b="1" u="sng" dirty="0"/>
              <a:t>transferred</a:t>
            </a:r>
            <a:r>
              <a:rPr lang="en-US" sz="4800" dirty="0"/>
              <a:t> us, He </a:t>
            </a:r>
            <a:r>
              <a:rPr lang="en-US" sz="4800" b="1" u="sng" dirty="0"/>
              <a:t>redeemed</a:t>
            </a:r>
            <a:r>
              <a:rPr lang="en-US" sz="4800" dirty="0"/>
              <a:t> us, and He has </a:t>
            </a:r>
            <a:r>
              <a:rPr lang="en-US" sz="4800" b="1" u="sng" dirty="0"/>
              <a:t>forgiven</a:t>
            </a:r>
            <a:r>
              <a:rPr lang="en-US" sz="4800" dirty="0"/>
              <a:t> us. </a:t>
            </a:r>
          </a:p>
          <a:p>
            <a:endParaRPr lang="en-US" sz="4800" dirty="0"/>
          </a:p>
          <a:p>
            <a:r>
              <a:rPr lang="en-US" sz="4800" dirty="0"/>
              <a:t>He is the </a:t>
            </a:r>
            <a:r>
              <a:rPr lang="en-US" sz="4800" b="1" u="sng" dirty="0"/>
              <a:t>catalyst</a:t>
            </a:r>
            <a:r>
              <a:rPr lang="en-US" sz="4800" b="1" dirty="0"/>
              <a:t>, </a:t>
            </a:r>
            <a:r>
              <a:rPr lang="en-US" sz="4800" dirty="0"/>
              <a:t>the </a:t>
            </a:r>
            <a:r>
              <a:rPr lang="en-US" sz="4800" b="1" u="sng" dirty="0"/>
              <a:t>divine worker</a:t>
            </a:r>
            <a:r>
              <a:rPr lang="en-US" sz="4800" dirty="0"/>
              <a:t> in all creation.</a:t>
            </a:r>
          </a:p>
        </p:txBody>
      </p:sp>
    </p:spTree>
    <p:extLst>
      <p:ext uri="{BB962C8B-B14F-4D97-AF65-F5344CB8AC3E}">
        <p14:creationId xmlns:p14="http://schemas.microsoft.com/office/powerpoint/2010/main" val="14629662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29F02-8EBC-894C-BADA-D5AF8189F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Colossians 1:13-20 we learn: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94E82-061E-A076-1220-BAC3CDB1F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436" y="2000192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is the </a:t>
            </a: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of all creation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the </a:t>
            </a: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Head of the Church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and the </a:t>
            </a: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Reconciler 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all things.</a:t>
            </a:r>
          </a:p>
          <a:p>
            <a:pPr marL="0" indent="0">
              <a:buNone/>
            </a:pP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86367360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B29F02-8EBC-894C-BADA-D5AF8189FC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From Colossians 1:13-20 we learn: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94E82-061E-A076-1220-BAC3CDB1F78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78436" y="2000192"/>
            <a:ext cx="10515600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Jesus is the </a:t>
            </a: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God of all creation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the </a:t>
            </a: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Head of the Church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and the </a:t>
            </a: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Reconciler 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of all things.</a:t>
            </a:r>
          </a:p>
          <a:p>
            <a:pPr marL="0" indent="0">
              <a:buNone/>
            </a:pP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He is the </a:t>
            </a: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image of the invisible God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the </a:t>
            </a: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sustainer of the universe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and the One who has </a:t>
            </a:r>
            <a:r>
              <a:rPr lang="en-US" sz="4400" b="1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made peace</a:t>
            </a:r>
            <a:r>
              <a:rPr lang="en-US" sz="44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4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through His blood on the cross. </a:t>
            </a:r>
          </a:p>
        </p:txBody>
      </p:sp>
    </p:spTree>
    <p:extLst>
      <p:ext uri="{BB962C8B-B14F-4D97-AF65-F5344CB8AC3E}">
        <p14:creationId xmlns:p14="http://schemas.microsoft.com/office/powerpoint/2010/main" val="22661761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B19CA-53B8-3F0D-5A22-E8144FA63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702" y="506759"/>
            <a:ext cx="10515600" cy="5844482"/>
          </a:xfrm>
        </p:spPr>
        <p:txBody>
          <a:bodyPr>
            <a:normAutofit/>
          </a:bodyPr>
          <a:lstStyle/>
          <a:p>
            <a:pPr algn="ctr"/>
            <a:r>
              <a:rPr lang="en-US" sz="11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How do I apply these verses to </a:t>
            </a:r>
            <a:r>
              <a:rPr lang="en-US" sz="115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my</a:t>
            </a:r>
            <a:r>
              <a:rPr lang="en-US" sz="11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life?</a:t>
            </a:r>
          </a:p>
        </p:txBody>
      </p:sp>
    </p:spTree>
    <p:extLst>
      <p:ext uri="{BB962C8B-B14F-4D97-AF65-F5344CB8AC3E}">
        <p14:creationId xmlns:p14="http://schemas.microsoft.com/office/powerpoint/2010/main" val="36566492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7B19CA-53B8-3F0D-5A22-E8144FA63F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702" y="506759"/>
            <a:ext cx="10515600" cy="5844482"/>
          </a:xfrm>
        </p:spPr>
        <p:txBody>
          <a:bodyPr>
            <a:normAutofit/>
          </a:bodyPr>
          <a:lstStyle/>
          <a:p>
            <a:pPr algn="ctr"/>
            <a:r>
              <a:rPr lang="en-US" sz="115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Conclusion</a:t>
            </a:r>
          </a:p>
        </p:txBody>
      </p:sp>
    </p:spTree>
    <p:extLst>
      <p:ext uri="{BB962C8B-B14F-4D97-AF65-F5344CB8AC3E}">
        <p14:creationId xmlns:p14="http://schemas.microsoft.com/office/powerpoint/2010/main" val="2060995605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196036-7C43-2E3E-7377-DCD37860537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80654" y="540472"/>
            <a:ext cx="10232967" cy="2387600"/>
          </a:xfrm>
        </p:spPr>
        <p:txBody>
          <a:bodyPr>
            <a:normAutofit/>
          </a:bodyPr>
          <a:lstStyle/>
          <a:p>
            <a:pPr algn="ctr"/>
            <a:r>
              <a:rPr lang="en-US" sz="8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Supremacy of Christ </a:t>
            </a:r>
            <a:br>
              <a:rPr lang="en-US" sz="8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8000" i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Over  All Creation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7FC738A-902B-1439-38FD-697B81D6D6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341870"/>
            <a:ext cx="9144000" cy="1655762"/>
          </a:xfrm>
        </p:spPr>
        <p:txBody>
          <a:bodyPr>
            <a:normAutofit/>
          </a:bodyPr>
          <a:lstStyle/>
          <a:p>
            <a:r>
              <a:rPr lang="en-US" sz="8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Colossians 1:13-20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671863-5C6D-DB98-79A3-22A63C4BB8F9}"/>
              </a:ext>
            </a:extLst>
          </p:cNvPr>
          <p:cNvSpPr txBox="1"/>
          <p:nvPr/>
        </p:nvSpPr>
        <p:spPr>
          <a:xfrm>
            <a:off x="4682837" y="3013501"/>
            <a:ext cx="282632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Part 1 of 4</a:t>
            </a:r>
          </a:p>
        </p:txBody>
      </p:sp>
    </p:spTree>
    <p:extLst>
      <p:ext uri="{BB962C8B-B14F-4D97-AF65-F5344CB8AC3E}">
        <p14:creationId xmlns:p14="http://schemas.microsoft.com/office/powerpoint/2010/main" val="11400281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3D992-8686-0261-B0FB-3C41D45244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Background of Colosse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877B6-A7E0-3316-9ED9-778D886A1B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61563" y="2041756"/>
            <a:ext cx="10343251" cy="4351338"/>
          </a:xfrm>
        </p:spPr>
        <p:txBody>
          <a:bodyPr>
            <a:normAutofit/>
          </a:bodyPr>
          <a:lstStyle/>
          <a:p>
            <a:r>
              <a:rPr lang="en-US" sz="4400" dirty="0"/>
              <a:t>All believers participate with Christ in His death, resurrection, and fullness of life.</a:t>
            </a:r>
          </a:p>
          <a:p>
            <a:endParaRPr lang="en-US" sz="4400" dirty="0"/>
          </a:p>
          <a:p>
            <a:r>
              <a:rPr lang="en-US" sz="4400" dirty="0"/>
              <a:t>The supremacy of Christ is over all creation. What did that mean to the original audience?</a:t>
            </a:r>
          </a:p>
        </p:txBody>
      </p:sp>
    </p:spTree>
    <p:extLst>
      <p:ext uri="{BB962C8B-B14F-4D97-AF65-F5344CB8AC3E}">
        <p14:creationId xmlns:p14="http://schemas.microsoft.com/office/powerpoint/2010/main" val="35976630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E8F91-1147-0691-22F4-34B8E78B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13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Turkey will not allow for </a:t>
            </a:r>
            <a:b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archaeological digs.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B99A0-9DB1-C708-26C3-BFC9D68C7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902" y="2506662"/>
            <a:ext cx="10945644" cy="4351338"/>
          </a:xfrm>
        </p:spPr>
        <p:txBody>
          <a:bodyPr>
            <a:norm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digs = no discoveries</a:t>
            </a:r>
          </a:p>
        </p:txBody>
      </p:sp>
    </p:spTree>
    <p:extLst>
      <p:ext uri="{BB962C8B-B14F-4D97-AF65-F5344CB8AC3E}">
        <p14:creationId xmlns:p14="http://schemas.microsoft.com/office/powerpoint/2010/main" val="1852111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E8F91-1147-0691-22F4-34B8E78B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13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Turkey will not allow for </a:t>
            </a:r>
            <a:b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archaeological digs.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B99A0-9DB1-C708-26C3-BFC9D68C7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902" y="2506662"/>
            <a:ext cx="10945644" cy="4351338"/>
          </a:xfrm>
        </p:spPr>
        <p:txBody>
          <a:bodyPr>
            <a:norm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digs = no discoveries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temples</a:t>
            </a:r>
          </a:p>
        </p:txBody>
      </p:sp>
    </p:spTree>
    <p:extLst>
      <p:ext uri="{BB962C8B-B14F-4D97-AF65-F5344CB8AC3E}">
        <p14:creationId xmlns:p14="http://schemas.microsoft.com/office/powerpoint/2010/main" val="1798744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E8F91-1147-0691-22F4-34B8E78B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13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Turkey will not allow for </a:t>
            </a:r>
            <a:b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archaeological digs.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B99A0-9DB1-C708-26C3-BFC9D68C7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902" y="2506662"/>
            <a:ext cx="10945644" cy="4351338"/>
          </a:xfrm>
        </p:spPr>
        <p:txBody>
          <a:bodyPr>
            <a:norm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digs = no discoveries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temples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religious artifacts or inscriptions</a:t>
            </a:r>
          </a:p>
        </p:txBody>
      </p:sp>
    </p:spTree>
    <p:extLst>
      <p:ext uri="{BB962C8B-B14F-4D97-AF65-F5344CB8AC3E}">
        <p14:creationId xmlns:p14="http://schemas.microsoft.com/office/powerpoint/2010/main" val="31639383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1E8F91-1147-0691-22F4-34B8E78B8F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31132"/>
            <a:ext cx="10515600" cy="1325563"/>
          </a:xfrm>
        </p:spPr>
        <p:txBody>
          <a:bodyPr>
            <a:noAutofit/>
          </a:bodyPr>
          <a:lstStyle/>
          <a:p>
            <a:pPr algn="ctr"/>
            <a: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Turkey will not allow for </a:t>
            </a:r>
            <a:b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66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archaeological digs.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C0B99A0-9DB1-C708-26C3-BFC9D68C7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0902" y="2506662"/>
            <a:ext cx="10945644" cy="4351338"/>
          </a:xfrm>
        </p:spPr>
        <p:txBody>
          <a:bodyPr>
            <a:normAutofit/>
          </a:bodyPr>
          <a:lstStyle/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digs = no discoveries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temples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religious artifacts or inscriptions</a:t>
            </a:r>
          </a:p>
          <a:p>
            <a:r>
              <a:rPr lang="en-US" sz="4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 Jewish governing documents to cross reference with the truths of Scripture. </a:t>
            </a:r>
          </a:p>
        </p:txBody>
      </p:sp>
    </p:spTree>
    <p:extLst>
      <p:ext uri="{BB962C8B-B14F-4D97-AF65-F5344CB8AC3E}">
        <p14:creationId xmlns:p14="http://schemas.microsoft.com/office/powerpoint/2010/main" val="1471524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7007C-1CD4-BFF0-6D25-A6D76AB15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Animism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ED0E8-FBF1-5F1F-C17A-C99326A16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4" y="2294311"/>
            <a:ext cx="10515599" cy="419856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All objects have a soul. </a:t>
            </a:r>
          </a:p>
          <a:p>
            <a:pPr marL="0" indent="0">
              <a:buNone/>
            </a:pPr>
            <a:endParaRPr lang="en-US" sz="5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buNone/>
            </a:pPr>
            <a:r>
              <a:rPr lang="en-US" sz="5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 There is a supernatural power out there who organized and animates everything that is seen.</a:t>
            </a:r>
          </a:p>
        </p:txBody>
      </p:sp>
    </p:spTree>
    <p:extLst>
      <p:ext uri="{BB962C8B-B14F-4D97-AF65-F5344CB8AC3E}">
        <p14:creationId xmlns:p14="http://schemas.microsoft.com/office/powerpoint/2010/main" val="26186153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77007C-1CD4-BFF0-6D25-A6D76AB156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800" u="sng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Syncretism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7ED0E8-FBF1-5F1F-C17A-C99326A162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1934" y="2294311"/>
            <a:ext cx="10515599" cy="334232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7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The blending of all (or many) religions to ensure “all bases are covered.” </a:t>
            </a:r>
          </a:p>
        </p:txBody>
      </p:sp>
    </p:spTree>
    <p:extLst>
      <p:ext uri="{BB962C8B-B14F-4D97-AF65-F5344CB8AC3E}">
        <p14:creationId xmlns:p14="http://schemas.microsoft.com/office/powerpoint/2010/main" val="1678368451"/>
      </p:ext>
    </p:extLst>
  </p:cSld>
  <p:clrMapOvr>
    <a:masterClrMapping/>
  </p:clrMapOvr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Depth</Template>
  <TotalTime>41</TotalTime>
  <Words>591</Words>
  <Application>Microsoft Office PowerPoint</Application>
  <PresentationFormat>Widescreen</PresentationFormat>
  <Paragraphs>64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9" baseType="lpstr">
      <vt:lpstr>Arial</vt:lpstr>
      <vt:lpstr>Corbel</vt:lpstr>
      <vt:lpstr>Depth</vt:lpstr>
      <vt:lpstr>The Supremacy of Christ  Over  All Creation</vt:lpstr>
      <vt:lpstr>Background of Colosse</vt:lpstr>
      <vt:lpstr>Background of Colosse</vt:lpstr>
      <vt:lpstr>Turkey will not allow for  archaeological digs. </vt:lpstr>
      <vt:lpstr>Turkey will not allow for  archaeological digs. </vt:lpstr>
      <vt:lpstr>Turkey will not allow for  archaeological digs. </vt:lpstr>
      <vt:lpstr>Turkey will not allow for  archaeological digs. </vt:lpstr>
      <vt:lpstr>Animism</vt:lpstr>
      <vt:lpstr>Syncretism</vt:lpstr>
      <vt:lpstr>Paul’s Focus:</vt:lpstr>
      <vt:lpstr>Summary of   Colossians 1:1-14</vt:lpstr>
      <vt:lpstr>The Hymn of praise to the God who reigns.   (Col 1:15-20)</vt:lpstr>
      <vt:lpstr>QUESTION:  What difference can  or does Jesus Christ  make in my life?   (Col 1:15-20)</vt:lpstr>
      <vt:lpstr>Colossians 1:15-20:  Part 1: (vv 15-17) “Jesus is Lord over all created order.”  Part 2: (18-10)  explains the source of reconciliation.   (Col 1:15-20)</vt:lpstr>
      <vt:lpstr>Commentary</vt:lpstr>
      <vt:lpstr>Commentary</vt:lpstr>
      <vt:lpstr>Jesus Christ is at the center of all things.      </vt:lpstr>
      <vt:lpstr>Jesus Christ is at the center of all things.    His lordship exists over creation and the Church.     </vt:lpstr>
      <vt:lpstr>Jesus Christ is at the center of all things.    His lordship exists over creation and the Church.   He is the Head of the Church.  </vt:lpstr>
      <vt:lpstr>Summary</vt:lpstr>
      <vt:lpstr>Summary</vt:lpstr>
      <vt:lpstr>From Colossians 1:13-20 we learn:</vt:lpstr>
      <vt:lpstr>From Colossians 1:13-20 we learn:</vt:lpstr>
      <vt:lpstr>How do I apply these verses to my life?</vt:lpstr>
      <vt:lpstr>Conclusion</vt:lpstr>
      <vt:lpstr>The Supremacy of Christ  Over  All Creation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David Williamson</dc:creator>
  <cp:lastModifiedBy>David Williamson</cp:lastModifiedBy>
  <cp:revision>1</cp:revision>
  <dcterms:created xsi:type="dcterms:W3CDTF">2024-08-25T13:01:41Z</dcterms:created>
  <dcterms:modified xsi:type="dcterms:W3CDTF">2024-08-26T11:33:04Z</dcterms:modified>
</cp:coreProperties>
</file>