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68" r:id="rId3"/>
    <p:sldId id="257" r:id="rId4"/>
    <p:sldId id="260" r:id="rId5"/>
    <p:sldId id="262" r:id="rId6"/>
    <p:sldId id="269" r:id="rId7"/>
    <p:sldId id="263" r:id="rId8"/>
    <p:sldId id="258" r:id="rId9"/>
    <p:sldId id="264" r:id="rId10"/>
    <p:sldId id="259" r:id="rId11"/>
    <p:sldId id="265" r:id="rId12"/>
    <p:sldId id="270" r:id="rId13"/>
    <p:sldId id="272" r:id="rId14"/>
    <p:sldId id="266" r:id="rId15"/>
    <p:sldId id="267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787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5/5/2024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636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5/5/2024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013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5/5/2024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88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5/5/2024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0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5/5/2024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1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5/5/2024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631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5/5/2024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6631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5/5/2024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6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5/5/2024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21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5/5/2024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87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5/5/2024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86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5/5/2024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63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13" r:id="rId6"/>
    <p:sldLayoutId id="2147483718" r:id="rId7"/>
    <p:sldLayoutId id="2147483714" r:id="rId8"/>
    <p:sldLayoutId id="2147483715" r:id="rId9"/>
    <p:sldLayoutId id="2147483716" r:id="rId10"/>
    <p:sldLayoutId id="2147483717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3657&amp;picture=fir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3657&amp;picture=fir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3657&amp;picture=fir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A close-up of a fire&#10;&#10;Description automatically generated">
            <a:extLst>
              <a:ext uri="{FF2B5EF4-FFF2-40B4-BE49-F238E27FC236}">
                <a16:creationId xmlns:a16="http://schemas.microsoft.com/office/drawing/2014/main" id="{017AC2A8-5F33-BC7A-85D3-DE5DF0C91C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5983" b="-1"/>
          <a:stretch/>
        </p:blipFill>
        <p:spPr>
          <a:xfrm>
            <a:off x="4487333" y="10"/>
            <a:ext cx="7704667" cy="6877868"/>
          </a:xfrm>
          <a:custGeom>
            <a:avLst/>
            <a:gdLst/>
            <a:ahLst/>
            <a:cxnLst/>
            <a:rect l="l" t="t" r="r" b="b"/>
            <a:pathLst>
              <a:path w="7704667" h="6877878">
                <a:moveTo>
                  <a:pt x="0" y="0"/>
                </a:moveTo>
                <a:lnTo>
                  <a:pt x="7704667" y="0"/>
                </a:lnTo>
                <a:lnTo>
                  <a:pt x="7704667" y="6877878"/>
                </a:lnTo>
                <a:lnTo>
                  <a:pt x="0" y="6877878"/>
                </a:lnTo>
                <a:lnTo>
                  <a:pt x="0" y="6867939"/>
                </a:lnTo>
                <a:lnTo>
                  <a:pt x="146217" y="6867939"/>
                </a:lnTo>
                <a:lnTo>
                  <a:pt x="252811" y="6795007"/>
                </a:lnTo>
                <a:cubicBezTo>
                  <a:pt x="428996" y="6667346"/>
                  <a:pt x="601946" y="6529451"/>
                  <a:pt x="776494" y="6388681"/>
                </a:cubicBezTo>
                <a:cubicBezTo>
                  <a:pt x="1734992" y="5615677"/>
                  <a:pt x="2676361" y="4981124"/>
                  <a:pt x="2676361" y="3631852"/>
                </a:cubicBezTo>
                <a:cubicBezTo>
                  <a:pt x="2676361" y="2101350"/>
                  <a:pt x="2094814" y="761014"/>
                  <a:pt x="1053668" y="20384"/>
                </a:cubicBezTo>
                <a:lnTo>
                  <a:pt x="1038069" y="9939"/>
                </a:lnTo>
                <a:lnTo>
                  <a:pt x="0" y="9939"/>
                </a:ln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CD36D47-40B7-494B-B249-3CBA333DE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03AD0D1C-F8BA-4CD1-BC4D-BE1823F3E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7283242" cy="6858000"/>
          </a:xfrm>
          <a:custGeom>
            <a:avLst/>
            <a:gdLst>
              <a:gd name="connsiteX0" fmla="*/ 0 w 7163694"/>
              <a:gd name="connsiteY0" fmla="*/ 0 h 6858000"/>
              <a:gd name="connsiteX1" fmla="*/ 5525402 w 7163694"/>
              <a:gd name="connsiteY1" fmla="*/ 0 h 6858000"/>
              <a:gd name="connsiteX2" fmla="*/ 5541001 w 7163694"/>
              <a:gd name="connsiteY2" fmla="*/ 10445 h 6858000"/>
              <a:gd name="connsiteX3" fmla="*/ 7163694 w 7163694"/>
              <a:gd name="connsiteY3" fmla="*/ 3621913 h 6858000"/>
              <a:gd name="connsiteX4" fmla="*/ 5263827 w 7163694"/>
              <a:gd name="connsiteY4" fmla="*/ 6378742 h 6858000"/>
              <a:gd name="connsiteX5" fmla="*/ 4740144 w 7163694"/>
              <a:gd name="connsiteY5" fmla="*/ 6785068 h 6858000"/>
              <a:gd name="connsiteX6" fmla="*/ 4633550 w 7163694"/>
              <a:gd name="connsiteY6" fmla="*/ 6858000 h 6858000"/>
              <a:gd name="connsiteX7" fmla="*/ 0 w 716369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3694" h="6858000">
                <a:moveTo>
                  <a:pt x="0" y="0"/>
                </a:moveTo>
                <a:lnTo>
                  <a:pt x="5525402" y="0"/>
                </a:lnTo>
                <a:lnTo>
                  <a:pt x="5541001" y="10445"/>
                </a:lnTo>
                <a:cubicBezTo>
                  <a:pt x="6582147" y="751075"/>
                  <a:pt x="7163694" y="2091411"/>
                  <a:pt x="7163694" y="3621913"/>
                </a:cubicBezTo>
                <a:cubicBezTo>
                  <a:pt x="7163694" y="4971185"/>
                  <a:pt x="6222325" y="5605738"/>
                  <a:pt x="5263827" y="6378742"/>
                </a:cubicBezTo>
                <a:cubicBezTo>
                  <a:pt x="5089279" y="6519512"/>
                  <a:pt x="4916329" y="6657407"/>
                  <a:pt x="4740144" y="6785068"/>
                </a:cubicBezTo>
                <a:lnTo>
                  <a:pt x="463355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9836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FE6C0A-86BB-3C43-1162-050F98538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7150" y="342900"/>
            <a:ext cx="6885583" cy="3136900"/>
          </a:xfrm>
        </p:spPr>
        <p:txBody>
          <a:bodyPr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5100" i="1" dirty="0"/>
              <a:t>Hell, Fire, and the Tameless Tongue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633952-858A-5338-FBFF-7803B25BA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050" y="4412974"/>
            <a:ext cx="4582519" cy="1576188"/>
          </a:xfrm>
        </p:spPr>
        <p:txBody>
          <a:bodyPr anchor="t"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3:6-12</a:t>
            </a:r>
          </a:p>
        </p:txBody>
      </p:sp>
    </p:spTree>
    <p:extLst>
      <p:ext uri="{BB962C8B-B14F-4D97-AF65-F5344CB8AC3E}">
        <p14:creationId xmlns:p14="http://schemas.microsoft.com/office/powerpoint/2010/main" val="366366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B6BC4-0C5A-9E15-ABDC-28188BB11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626370"/>
            <a:ext cx="8770571" cy="21676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Forked Tongue</a:t>
            </a:r>
            <a:br>
              <a:rPr lang="en-US" sz="4400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70FDB1F-35AD-85FA-588B-CDB3DE2D5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6440" y="2580126"/>
            <a:ext cx="8770571" cy="365150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Snakes, reptiles …</a:t>
            </a:r>
          </a:p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cats?</a:t>
            </a:r>
          </a:p>
          <a:p>
            <a:pPr algn="ctr"/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Satan, the serpent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F21455-6CC1-0BDE-E60C-ED7935BFD929}"/>
              </a:ext>
            </a:extLst>
          </p:cNvPr>
          <p:cNvSpPr txBox="1"/>
          <p:nvPr/>
        </p:nvSpPr>
        <p:spPr>
          <a:xfrm>
            <a:off x="546100" y="3205549"/>
            <a:ext cx="2051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74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00FF51-6C1F-E142-B511-4B689AEAA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35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C4EC1A-2A66-9AA7-E043-64BCDBD4B951}"/>
              </a:ext>
            </a:extLst>
          </p:cNvPr>
          <p:cNvSpPr txBox="1"/>
          <p:nvPr/>
        </p:nvSpPr>
        <p:spPr>
          <a:xfrm>
            <a:off x="692150" y="723195"/>
            <a:ext cx="111442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Blessing (praise)</a:t>
            </a:r>
          </a:p>
          <a:p>
            <a:pPr algn="ctr"/>
            <a:endParaRPr lang="en-US" sz="3600" dirty="0">
              <a:solidFill>
                <a:srgbClr val="C00000"/>
              </a:solidFill>
            </a:endParaRPr>
          </a:p>
          <a:p>
            <a:pPr algn="ctr"/>
            <a:r>
              <a:rPr lang="el-GR" sz="6000" b="1" dirty="0">
                <a:latin typeface="SBL Greek"/>
              </a:rPr>
              <a:t>Εὐλογία</a:t>
            </a:r>
            <a:r>
              <a:rPr lang="en-US" sz="6000" b="1" dirty="0">
                <a:latin typeface="SBL Greek"/>
              </a:rPr>
              <a:t> (You-loge-e-ah)</a:t>
            </a:r>
          </a:p>
          <a:p>
            <a:pPr algn="ctr"/>
            <a:r>
              <a:rPr lang="en-US" sz="6000" dirty="0">
                <a:solidFill>
                  <a:srgbClr val="C00000"/>
                </a:solidFill>
                <a:latin typeface="SBL Greek"/>
              </a:rPr>
              <a:t>The act of speaking favorably, generous gift, bestowing praise upon another. </a:t>
            </a:r>
          </a:p>
        </p:txBody>
      </p:sp>
    </p:spTree>
    <p:extLst>
      <p:ext uri="{BB962C8B-B14F-4D97-AF65-F5344CB8AC3E}">
        <p14:creationId xmlns:p14="http://schemas.microsoft.com/office/powerpoint/2010/main" val="1352078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C4EC1A-2A66-9AA7-E043-64BCDBD4B951}"/>
              </a:ext>
            </a:extLst>
          </p:cNvPr>
          <p:cNvSpPr txBox="1"/>
          <p:nvPr/>
        </p:nvSpPr>
        <p:spPr>
          <a:xfrm>
            <a:off x="654050" y="367595"/>
            <a:ext cx="1114425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Curse</a:t>
            </a:r>
          </a:p>
          <a:p>
            <a:pPr algn="ctr"/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κατάρα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(cot-tar-ah)</a:t>
            </a:r>
          </a:p>
          <a:p>
            <a:pPr algn="ctr"/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400" dirty="0">
                <a:solidFill>
                  <a:srgbClr val="C00000"/>
                </a:solidFill>
                <a:latin typeface="SBL Greek"/>
              </a:rPr>
              <a:t>An appeal to some supernatural power to inflict injury or destruction on someone or some group. </a:t>
            </a:r>
          </a:p>
        </p:txBody>
      </p:sp>
    </p:spTree>
    <p:extLst>
      <p:ext uri="{BB962C8B-B14F-4D97-AF65-F5344CB8AC3E}">
        <p14:creationId xmlns:p14="http://schemas.microsoft.com/office/powerpoint/2010/main" val="388962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558E97-48AC-4C61-03DF-418088AEF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94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BB43F6-D43A-5419-E14C-BA1677031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9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A close-up of a fire&#10;&#10;Description automatically generated">
            <a:extLst>
              <a:ext uri="{FF2B5EF4-FFF2-40B4-BE49-F238E27FC236}">
                <a16:creationId xmlns:a16="http://schemas.microsoft.com/office/drawing/2014/main" id="{017AC2A8-5F33-BC7A-85D3-DE5DF0C91C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5983" b="-1"/>
          <a:stretch/>
        </p:blipFill>
        <p:spPr>
          <a:xfrm>
            <a:off x="4487333" y="10"/>
            <a:ext cx="7704667" cy="6877868"/>
          </a:xfrm>
          <a:custGeom>
            <a:avLst/>
            <a:gdLst/>
            <a:ahLst/>
            <a:cxnLst/>
            <a:rect l="l" t="t" r="r" b="b"/>
            <a:pathLst>
              <a:path w="7704667" h="6877878">
                <a:moveTo>
                  <a:pt x="0" y="0"/>
                </a:moveTo>
                <a:lnTo>
                  <a:pt x="7704667" y="0"/>
                </a:lnTo>
                <a:lnTo>
                  <a:pt x="7704667" y="6877878"/>
                </a:lnTo>
                <a:lnTo>
                  <a:pt x="0" y="6877878"/>
                </a:lnTo>
                <a:lnTo>
                  <a:pt x="0" y="6867939"/>
                </a:lnTo>
                <a:lnTo>
                  <a:pt x="146217" y="6867939"/>
                </a:lnTo>
                <a:lnTo>
                  <a:pt x="252811" y="6795007"/>
                </a:lnTo>
                <a:cubicBezTo>
                  <a:pt x="428996" y="6667346"/>
                  <a:pt x="601946" y="6529451"/>
                  <a:pt x="776494" y="6388681"/>
                </a:cubicBezTo>
                <a:cubicBezTo>
                  <a:pt x="1734992" y="5615677"/>
                  <a:pt x="2676361" y="4981124"/>
                  <a:pt x="2676361" y="3631852"/>
                </a:cubicBezTo>
                <a:cubicBezTo>
                  <a:pt x="2676361" y="2101350"/>
                  <a:pt x="2094814" y="761014"/>
                  <a:pt x="1053668" y="20384"/>
                </a:cubicBezTo>
                <a:lnTo>
                  <a:pt x="1038069" y="9939"/>
                </a:lnTo>
                <a:lnTo>
                  <a:pt x="0" y="9939"/>
                </a:ln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CD36D47-40B7-494B-B249-3CBA333DE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03AD0D1C-F8BA-4CD1-BC4D-BE1823F3E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7283242" cy="6858000"/>
          </a:xfrm>
          <a:custGeom>
            <a:avLst/>
            <a:gdLst>
              <a:gd name="connsiteX0" fmla="*/ 0 w 7163694"/>
              <a:gd name="connsiteY0" fmla="*/ 0 h 6858000"/>
              <a:gd name="connsiteX1" fmla="*/ 5525402 w 7163694"/>
              <a:gd name="connsiteY1" fmla="*/ 0 h 6858000"/>
              <a:gd name="connsiteX2" fmla="*/ 5541001 w 7163694"/>
              <a:gd name="connsiteY2" fmla="*/ 10445 h 6858000"/>
              <a:gd name="connsiteX3" fmla="*/ 7163694 w 7163694"/>
              <a:gd name="connsiteY3" fmla="*/ 3621913 h 6858000"/>
              <a:gd name="connsiteX4" fmla="*/ 5263827 w 7163694"/>
              <a:gd name="connsiteY4" fmla="*/ 6378742 h 6858000"/>
              <a:gd name="connsiteX5" fmla="*/ 4740144 w 7163694"/>
              <a:gd name="connsiteY5" fmla="*/ 6785068 h 6858000"/>
              <a:gd name="connsiteX6" fmla="*/ 4633550 w 7163694"/>
              <a:gd name="connsiteY6" fmla="*/ 6858000 h 6858000"/>
              <a:gd name="connsiteX7" fmla="*/ 0 w 716369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3694" h="6858000">
                <a:moveTo>
                  <a:pt x="0" y="0"/>
                </a:moveTo>
                <a:lnTo>
                  <a:pt x="5525402" y="0"/>
                </a:lnTo>
                <a:lnTo>
                  <a:pt x="5541001" y="10445"/>
                </a:lnTo>
                <a:cubicBezTo>
                  <a:pt x="6582147" y="751075"/>
                  <a:pt x="7163694" y="2091411"/>
                  <a:pt x="7163694" y="3621913"/>
                </a:cubicBezTo>
                <a:cubicBezTo>
                  <a:pt x="7163694" y="4971185"/>
                  <a:pt x="6222325" y="5605738"/>
                  <a:pt x="5263827" y="6378742"/>
                </a:cubicBezTo>
                <a:cubicBezTo>
                  <a:pt x="5089279" y="6519512"/>
                  <a:pt x="4916329" y="6657407"/>
                  <a:pt x="4740144" y="6785068"/>
                </a:cubicBezTo>
                <a:lnTo>
                  <a:pt x="463355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9836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FE6C0A-86BB-3C43-1162-050F98538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7150" y="342900"/>
            <a:ext cx="6885583" cy="3136900"/>
          </a:xfrm>
        </p:spPr>
        <p:txBody>
          <a:bodyPr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5100" i="1" dirty="0"/>
              <a:t>Hell, Fire, and the Tameless Tongue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633952-858A-5338-FBFF-7803B25BA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050" y="4412974"/>
            <a:ext cx="4582519" cy="1576188"/>
          </a:xfrm>
        </p:spPr>
        <p:txBody>
          <a:bodyPr anchor="t"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3:6-12</a:t>
            </a:r>
          </a:p>
        </p:txBody>
      </p:sp>
    </p:spTree>
    <p:extLst>
      <p:ext uri="{BB962C8B-B14F-4D97-AF65-F5344CB8AC3E}">
        <p14:creationId xmlns:p14="http://schemas.microsoft.com/office/powerpoint/2010/main" val="954172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217F32C-75AA-4B97-ADFB-5E2C3C7EC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bstract blurred public library with bookshelves">
            <a:extLst>
              <a:ext uri="{FF2B5EF4-FFF2-40B4-BE49-F238E27FC236}">
                <a16:creationId xmlns:a16="http://schemas.microsoft.com/office/drawing/2014/main" id="{6DC17397-4781-E7B4-3EE6-9513609C3B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0" b="144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D76AAEA-AF3A-4616-9F99-E9AA131A5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360" y="0"/>
            <a:ext cx="8168639" cy="6858000"/>
          </a:xfrm>
          <a:prstGeom prst="rect">
            <a:avLst/>
          </a:prstGeom>
          <a:gradFill>
            <a:gsLst>
              <a:gs pos="58000">
                <a:schemeClr val="tx1">
                  <a:alpha val="55000"/>
                </a:schemeClr>
              </a:gs>
              <a:gs pos="33000">
                <a:schemeClr val="tx1">
                  <a:alpha val="40000"/>
                </a:schemeClr>
              </a:gs>
              <a:gs pos="300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8A0FEF-7388-96B3-B479-18BE42079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0" y="583921"/>
            <a:ext cx="5867399" cy="1644929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(context)  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3:1-12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EBC168-AD89-4103-2794-6740109F71D2}"/>
              </a:ext>
            </a:extLst>
          </p:cNvPr>
          <p:cNvSpPr txBox="1"/>
          <p:nvPr/>
        </p:nvSpPr>
        <p:spPr>
          <a:xfrm>
            <a:off x="5858807" y="3247880"/>
            <a:ext cx="6553200" cy="2464089"/>
          </a:xfrm>
          <a:prstGeom prst="rect">
            <a:avLst/>
          </a:prstGeom>
        </p:spPr>
        <p:txBody>
          <a:bodyPr vert="horz" lIns="109728" tIns="109728" rIns="109728" bIns="91440" rtlCol="0" anchor="t">
            <a:normAutofit fontScale="92500" lnSpcReduction="10000"/>
          </a:bodyPr>
          <a:lstStyle/>
          <a:p>
            <a:pPr algn="ctr" defTabSz="914400">
              <a:lnSpc>
                <a:spcPct val="130000"/>
              </a:lnSpc>
              <a:spcBef>
                <a:spcPts val="930"/>
              </a:spcBef>
            </a:pPr>
            <a:r>
              <a:rPr lang="en-US" sz="40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stand </a:t>
            </a:r>
          </a:p>
          <a:p>
            <a:pPr algn="ctr" defTabSz="914400">
              <a:lnSpc>
                <a:spcPct val="130000"/>
              </a:lnSpc>
              <a:spcBef>
                <a:spcPts val="930"/>
              </a:spcBef>
            </a:pPr>
            <a:r>
              <a:rPr lang="en-US" sz="40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reading </a:t>
            </a:r>
          </a:p>
          <a:p>
            <a:pPr algn="ctr" defTabSz="914400">
              <a:lnSpc>
                <a:spcPct val="130000"/>
              </a:lnSpc>
              <a:spcBef>
                <a:spcPts val="930"/>
              </a:spcBef>
            </a:pPr>
            <a:r>
              <a:rPr lang="en-US" sz="40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God’s Word. </a:t>
            </a:r>
          </a:p>
        </p:txBody>
      </p:sp>
    </p:spTree>
    <p:extLst>
      <p:ext uri="{BB962C8B-B14F-4D97-AF65-F5344CB8AC3E}">
        <p14:creationId xmlns:p14="http://schemas.microsoft.com/office/powerpoint/2010/main" val="33128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0CE40DC-5723-449B-A365-A61D8C262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A close-up of a fire&#10;&#10;Description automatically generated">
            <a:extLst>
              <a:ext uri="{FF2B5EF4-FFF2-40B4-BE49-F238E27FC236}">
                <a16:creationId xmlns:a16="http://schemas.microsoft.com/office/drawing/2014/main" id="{197B3180-1D2D-F8AB-28E0-D91EF77DED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802" r="-1" b="10178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8207E96-6DFF-4119-B2EA-3299067D2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2598" y="0"/>
            <a:ext cx="10189600" cy="6858000"/>
          </a:xfrm>
          <a:custGeom>
            <a:avLst/>
            <a:gdLst>
              <a:gd name="connsiteX0" fmla="*/ 8513625 w 10189600"/>
              <a:gd name="connsiteY0" fmla="*/ 0 h 6858000"/>
              <a:gd name="connsiteX1" fmla="*/ 1434689 w 10189600"/>
              <a:gd name="connsiteY1" fmla="*/ 0 h 6858000"/>
              <a:gd name="connsiteX2" fmla="*/ 1271976 w 10189600"/>
              <a:gd name="connsiteY2" fmla="*/ 160651 h 6858000"/>
              <a:gd name="connsiteX3" fmla="*/ 0 w 10189600"/>
              <a:gd name="connsiteY3" fmla="*/ 3879329 h 6858000"/>
              <a:gd name="connsiteX4" fmla="*/ 1565101 w 10189600"/>
              <a:gd name="connsiteY4" fmla="*/ 6659296 h 6858000"/>
              <a:gd name="connsiteX5" fmla="*/ 1789426 w 10189600"/>
              <a:gd name="connsiteY5" fmla="*/ 6858000 h 6858000"/>
              <a:gd name="connsiteX6" fmla="*/ 8868328 w 10189600"/>
              <a:gd name="connsiteY6" fmla="*/ 6858000 h 6858000"/>
              <a:gd name="connsiteX7" fmla="*/ 8925683 w 10189600"/>
              <a:gd name="connsiteY7" fmla="*/ 6804604 h 6858000"/>
              <a:gd name="connsiteX8" fmla="*/ 10189600 w 10189600"/>
              <a:gd name="connsiteY8" fmla="*/ 4217082 h 6858000"/>
              <a:gd name="connsiteX9" fmla="*/ 8536469 w 10189600"/>
              <a:gd name="connsiteY9" fmla="*/ 174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89600" h="6858000">
                <a:moveTo>
                  <a:pt x="8513625" y="0"/>
                </a:moveTo>
                <a:lnTo>
                  <a:pt x="1434689" y="0"/>
                </a:lnTo>
                <a:lnTo>
                  <a:pt x="1271976" y="160651"/>
                </a:lnTo>
                <a:cubicBezTo>
                  <a:pt x="451613" y="1030749"/>
                  <a:pt x="0" y="2373165"/>
                  <a:pt x="0" y="3879329"/>
                </a:cubicBezTo>
                <a:cubicBezTo>
                  <a:pt x="0" y="5207145"/>
                  <a:pt x="731040" y="5919527"/>
                  <a:pt x="1565101" y="6659296"/>
                </a:cubicBezTo>
                <a:lnTo>
                  <a:pt x="1789426" y="6858000"/>
                </a:lnTo>
                <a:lnTo>
                  <a:pt x="8868328" y="6858000"/>
                </a:lnTo>
                <a:lnTo>
                  <a:pt x="8925683" y="6804604"/>
                </a:lnTo>
                <a:cubicBezTo>
                  <a:pt x="9627437" y="6132444"/>
                  <a:pt x="10189600" y="5418356"/>
                  <a:pt x="10189600" y="4217082"/>
                </a:cubicBezTo>
                <a:cubicBezTo>
                  <a:pt x="10189600" y="2437327"/>
                  <a:pt x="9597144" y="878708"/>
                  <a:pt x="8536469" y="17461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E223C86-12C5-4A60-A21A-D7FC75EFC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57813" y="0"/>
            <a:ext cx="1323453" cy="6858000"/>
          </a:xfrm>
          <a:custGeom>
            <a:avLst/>
            <a:gdLst>
              <a:gd name="connsiteX0" fmla="*/ 28443 w 1323453"/>
              <a:gd name="connsiteY0" fmla="*/ 0 h 6858000"/>
              <a:gd name="connsiteX1" fmla="*/ 10519 w 1323453"/>
              <a:gd name="connsiteY1" fmla="*/ 0 h 6858000"/>
              <a:gd name="connsiteX2" fmla="*/ 37377 w 1323453"/>
              <a:gd name="connsiteY2" fmla="*/ 27367 h 6858000"/>
              <a:gd name="connsiteX3" fmla="*/ 1297455 w 1323453"/>
              <a:gd name="connsiteY3" fmla="*/ 4282319 h 6858000"/>
              <a:gd name="connsiteX4" fmla="*/ 248584 w 1323453"/>
              <a:gd name="connsiteY4" fmla="*/ 6615157 h 6858000"/>
              <a:gd name="connsiteX5" fmla="*/ 0 w 1323453"/>
              <a:gd name="connsiteY5" fmla="*/ 6858000 h 6858000"/>
              <a:gd name="connsiteX6" fmla="*/ 19869 w 1323453"/>
              <a:gd name="connsiteY6" fmla="*/ 6858000 h 6858000"/>
              <a:gd name="connsiteX7" fmla="*/ 267461 w 1323453"/>
              <a:gd name="connsiteY7" fmla="*/ 6616128 h 6858000"/>
              <a:gd name="connsiteX8" fmla="*/ 1316330 w 1323453"/>
              <a:gd name="connsiteY8" fmla="*/ 4283289 h 6858000"/>
              <a:gd name="connsiteX9" fmla="*/ 56253 w 1323453"/>
              <a:gd name="connsiteY9" fmla="*/ 283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3453" h="6858000">
                <a:moveTo>
                  <a:pt x="28443" y="0"/>
                </a:moveTo>
                <a:lnTo>
                  <a:pt x="10519" y="0"/>
                </a:lnTo>
                <a:lnTo>
                  <a:pt x="37377" y="27367"/>
                </a:lnTo>
                <a:cubicBezTo>
                  <a:pt x="919519" y="995374"/>
                  <a:pt x="1367465" y="2551123"/>
                  <a:pt x="1297455" y="4282319"/>
                </a:cubicBezTo>
                <a:cubicBezTo>
                  <a:pt x="1254252" y="5350659"/>
                  <a:pt x="821705" y="6026831"/>
                  <a:pt x="248584" y="6615157"/>
                </a:cubicBezTo>
                <a:lnTo>
                  <a:pt x="0" y="6858000"/>
                </a:lnTo>
                <a:lnTo>
                  <a:pt x="19869" y="6858000"/>
                </a:lnTo>
                <a:lnTo>
                  <a:pt x="267461" y="6616128"/>
                </a:lnTo>
                <a:cubicBezTo>
                  <a:pt x="840581" y="6027802"/>
                  <a:pt x="1273128" y="5351630"/>
                  <a:pt x="1316330" y="4283289"/>
                </a:cubicBezTo>
                <a:cubicBezTo>
                  <a:pt x="1386340" y="2552094"/>
                  <a:pt x="938396" y="996343"/>
                  <a:pt x="56253" y="283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A573AF0-3C0B-4895-A7A6-F41B03211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45" y="0"/>
            <a:ext cx="1561993" cy="6858000"/>
          </a:xfrm>
          <a:custGeom>
            <a:avLst/>
            <a:gdLst>
              <a:gd name="connsiteX0" fmla="*/ 1544228 w 1561993"/>
              <a:gd name="connsiteY0" fmla="*/ 0 h 6858000"/>
              <a:gd name="connsiteX1" fmla="*/ 1561993 w 1561993"/>
              <a:gd name="connsiteY1" fmla="*/ 0 h 6858000"/>
              <a:gd name="connsiteX2" fmla="*/ 1540943 w 1561993"/>
              <a:gd name="connsiteY2" fmla="*/ 17040 h 6858000"/>
              <a:gd name="connsiteX3" fmla="*/ 17765 w 1561993"/>
              <a:gd name="connsiteY3" fmla="*/ 4115040 h 6858000"/>
              <a:gd name="connsiteX4" fmla="*/ 1142901 w 1561993"/>
              <a:gd name="connsiteY4" fmla="*/ 6599739 h 6858000"/>
              <a:gd name="connsiteX5" fmla="*/ 1403744 w 1561993"/>
              <a:gd name="connsiteY5" fmla="*/ 6858000 h 6858000"/>
              <a:gd name="connsiteX6" fmla="*/ 1385980 w 1561993"/>
              <a:gd name="connsiteY6" fmla="*/ 6858000 h 6858000"/>
              <a:gd name="connsiteX7" fmla="*/ 1125137 w 1561993"/>
              <a:gd name="connsiteY7" fmla="*/ 6599739 h 6858000"/>
              <a:gd name="connsiteX8" fmla="*/ 0 w 1561993"/>
              <a:gd name="connsiteY8" fmla="*/ 4115040 h 6858000"/>
              <a:gd name="connsiteX9" fmla="*/ 1523178 w 1561993"/>
              <a:gd name="connsiteY9" fmla="*/ 170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1993" h="6858000">
                <a:moveTo>
                  <a:pt x="1544228" y="0"/>
                </a:moveTo>
                <a:lnTo>
                  <a:pt x="1561993" y="0"/>
                </a:lnTo>
                <a:lnTo>
                  <a:pt x="1540943" y="17040"/>
                </a:lnTo>
                <a:cubicBezTo>
                  <a:pt x="563647" y="857447"/>
                  <a:pt x="17765" y="2378351"/>
                  <a:pt x="17765" y="4115040"/>
                </a:cubicBezTo>
                <a:cubicBezTo>
                  <a:pt x="17765" y="5263323"/>
                  <a:pt x="514810" y="5955416"/>
                  <a:pt x="1142901" y="6599739"/>
                </a:cubicBezTo>
                <a:lnTo>
                  <a:pt x="1403744" y="6858000"/>
                </a:lnTo>
                <a:lnTo>
                  <a:pt x="1385980" y="6858000"/>
                </a:lnTo>
                <a:lnTo>
                  <a:pt x="1125137" y="6599739"/>
                </a:lnTo>
                <a:cubicBezTo>
                  <a:pt x="497046" y="5955416"/>
                  <a:pt x="0" y="5263323"/>
                  <a:pt x="0" y="4115040"/>
                </a:cubicBezTo>
                <a:cubicBezTo>
                  <a:pt x="0" y="2378351"/>
                  <a:pt x="545882" y="857447"/>
                  <a:pt x="1523178" y="170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2442AC3-A9B0-4865-8A8A-1504FFC6E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34283" y="0"/>
            <a:ext cx="1904278" cy="6858000"/>
          </a:xfrm>
          <a:custGeom>
            <a:avLst/>
            <a:gdLst>
              <a:gd name="connsiteX0" fmla="*/ 624262 w 1775065"/>
              <a:gd name="connsiteY0" fmla="*/ 0 h 6858000"/>
              <a:gd name="connsiteX1" fmla="*/ 642233 w 1775065"/>
              <a:gd name="connsiteY1" fmla="*/ 0 h 6858000"/>
              <a:gd name="connsiteX2" fmla="*/ 673003 w 1775065"/>
              <a:gd name="connsiteY2" fmla="*/ 35111 h 6858000"/>
              <a:gd name="connsiteX3" fmla="*/ 1767974 w 1775065"/>
              <a:gd name="connsiteY3" fmla="*/ 3968278 h 6858000"/>
              <a:gd name="connsiteX4" fmla="*/ 115603 w 1775065"/>
              <a:gd name="connsiteY4" fmla="*/ 6776131 h 6858000"/>
              <a:gd name="connsiteX5" fmla="*/ 19890 w 1775065"/>
              <a:gd name="connsiteY5" fmla="*/ 6858000 h 6858000"/>
              <a:gd name="connsiteX6" fmla="*/ 0 w 1775065"/>
              <a:gd name="connsiteY6" fmla="*/ 6858000 h 6858000"/>
              <a:gd name="connsiteX7" fmla="*/ 96809 w 1775065"/>
              <a:gd name="connsiteY7" fmla="*/ 6775193 h 6858000"/>
              <a:gd name="connsiteX8" fmla="*/ 1749182 w 1775065"/>
              <a:gd name="connsiteY8" fmla="*/ 3967340 h 6858000"/>
              <a:gd name="connsiteX9" fmla="*/ 654209 w 1775065"/>
              <a:gd name="connsiteY9" fmla="*/ 341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5065" h="6858000">
                <a:moveTo>
                  <a:pt x="624262" y="0"/>
                </a:moveTo>
                <a:lnTo>
                  <a:pt x="642233" y="0"/>
                </a:lnTo>
                <a:lnTo>
                  <a:pt x="673003" y="35111"/>
                </a:lnTo>
                <a:cubicBezTo>
                  <a:pt x="1445427" y="977982"/>
                  <a:pt x="1833320" y="2398562"/>
                  <a:pt x="1767974" y="3968278"/>
                </a:cubicBezTo>
                <a:cubicBezTo>
                  <a:pt x="1710622" y="5345972"/>
                  <a:pt x="964135" y="6049363"/>
                  <a:pt x="115603" y="6776131"/>
                </a:cubicBezTo>
                <a:lnTo>
                  <a:pt x="19890" y="6858000"/>
                </a:lnTo>
                <a:lnTo>
                  <a:pt x="0" y="6858000"/>
                </a:lnTo>
                <a:lnTo>
                  <a:pt x="96809" y="6775193"/>
                </a:lnTo>
                <a:cubicBezTo>
                  <a:pt x="945341" y="6048424"/>
                  <a:pt x="1691828" y="5345034"/>
                  <a:pt x="1749182" y="3967340"/>
                </a:cubicBezTo>
                <a:cubicBezTo>
                  <a:pt x="1814528" y="2397623"/>
                  <a:pt x="1426634" y="977044"/>
                  <a:pt x="654209" y="341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8451DCE-129E-43B6-BA50-3C8339E46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89577" y="0"/>
            <a:ext cx="1825312" cy="6858000"/>
          </a:xfrm>
          <a:custGeom>
            <a:avLst/>
            <a:gdLst>
              <a:gd name="connsiteX0" fmla="*/ 516683 w 1825312"/>
              <a:gd name="connsiteY0" fmla="*/ 0 h 6858000"/>
              <a:gd name="connsiteX1" fmla="*/ 541088 w 1825312"/>
              <a:gd name="connsiteY1" fmla="*/ 0 h 6858000"/>
              <a:gd name="connsiteX2" fmla="*/ 626170 w 1825312"/>
              <a:gd name="connsiteY2" fmla="*/ 99144 h 6858000"/>
              <a:gd name="connsiteX3" fmla="*/ 1825312 w 1825312"/>
              <a:gd name="connsiteY3" fmla="*/ 3859833 h 6858000"/>
              <a:gd name="connsiteX4" fmla="*/ 279633 w 1825312"/>
              <a:gd name="connsiteY4" fmla="*/ 6651338 h 6858000"/>
              <a:gd name="connsiteX5" fmla="*/ 24403 w 1825312"/>
              <a:gd name="connsiteY5" fmla="*/ 6858000 h 6858000"/>
              <a:gd name="connsiteX6" fmla="*/ 0 w 1825312"/>
              <a:gd name="connsiteY6" fmla="*/ 6858000 h 6858000"/>
              <a:gd name="connsiteX7" fmla="*/ 255230 w 1825312"/>
              <a:gd name="connsiteY7" fmla="*/ 6651338 h 6858000"/>
              <a:gd name="connsiteX8" fmla="*/ 1800907 w 1825312"/>
              <a:gd name="connsiteY8" fmla="*/ 3859833 h 6858000"/>
              <a:gd name="connsiteX9" fmla="*/ 601765 w 1825312"/>
              <a:gd name="connsiteY9" fmla="*/ 991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5312" h="6858000">
                <a:moveTo>
                  <a:pt x="516683" y="0"/>
                </a:moveTo>
                <a:lnTo>
                  <a:pt x="541088" y="0"/>
                </a:lnTo>
                <a:lnTo>
                  <a:pt x="626170" y="99144"/>
                </a:lnTo>
                <a:cubicBezTo>
                  <a:pt x="1403484" y="1069501"/>
                  <a:pt x="1825312" y="2396484"/>
                  <a:pt x="1825312" y="3859833"/>
                </a:cubicBezTo>
                <a:cubicBezTo>
                  <a:pt x="1825312" y="5149904"/>
                  <a:pt x="1142485" y="5927455"/>
                  <a:pt x="279633" y="6651338"/>
                </a:cubicBezTo>
                <a:lnTo>
                  <a:pt x="24403" y="6858000"/>
                </a:lnTo>
                <a:lnTo>
                  <a:pt x="0" y="6858000"/>
                </a:lnTo>
                <a:lnTo>
                  <a:pt x="255230" y="6651338"/>
                </a:lnTo>
                <a:cubicBezTo>
                  <a:pt x="1118082" y="5927455"/>
                  <a:pt x="1800907" y="5149904"/>
                  <a:pt x="1800907" y="3859833"/>
                </a:cubicBezTo>
                <a:cubicBezTo>
                  <a:pt x="1800907" y="2396484"/>
                  <a:pt x="1379079" y="1069501"/>
                  <a:pt x="601765" y="991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3D1D11-D9EA-F743-CD72-61B685D50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266" y="893763"/>
            <a:ext cx="8739084" cy="165105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5400" dirty="0"/>
              <a:t>Words have </a:t>
            </a:r>
            <a:r>
              <a:rPr lang="en-US" sz="5400" u="sng" dirty="0"/>
              <a:t>POWER</a:t>
            </a:r>
            <a:r>
              <a:rPr lang="en-US" sz="5400" dirty="0"/>
              <a:t>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8CC99-D00B-0B34-E6D0-BED28FE54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2185" y="2775004"/>
            <a:ext cx="7340048" cy="3189233"/>
          </a:xfrm>
        </p:spPr>
        <p:txBody>
          <a:bodyPr>
            <a:normAutofit/>
          </a:bodyPr>
          <a:lstStyle/>
          <a:p>
            <a:r>
              <a:rPr lang="en-US" sz="5400" dirty="0"/>
              <a:t>- Corrupt (v. 6)</a:t>
            </a:r>
          </a:p>
          <a:p>
            <a:r>
              <a:rPr lang="en-US" sz="5400" dirty="0"/>
              <a:t>- Condemn (v.8)</a:t>
            </a:r>
          </a:p>
        </p:txBody>
      </p:sp>
    </p:spTree>
    <p:extLst>
      <p:ext uri="{BB962C8B-B14F-4D97-AF65-F5344CB8AC3E}">
        <p14:creationId xmlns:p14="http://schemas.microsoft.com/office/powerpoint/2010/main" val="1757023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3CF723-7B38-4423-41E8-986204963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83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FF0FDC-AB10-C2CE-FA76-42A916BE6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78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F50A80E-5DCB-4320-9947-73BF2D6F0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E9C9717-43F9-44EA-9215-3F2D15B1C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004D1-3DCE-405F-9046-6DE912409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319957-918B-4BBC-B357-957813808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624CBFB-D803-467F-960F-B6A30F821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1420B4-77FE-F401-908F-8F422BD81389}"/>
              </a:ext>
            </a:extLst>
          </p:cNvPr>
          <p:cNvSpPr/>
          <p:nvPr/>
        </p:nvSpPr>
        <p:spPr>
          <a:xfrm>
            <a:off x="1375103" y="920009"/>
            <a:ext cx="9661495" cy="347125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109728" tIns="109728" rIns="109728" bIns="91440" rtlCol="0" anchor="b">
            <a:normAutofit fontScale="92500"/>
          </a:bodyPr>
          <a:lstStyle/>
          <a:p>
            <a:pPr algn="ctr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cap="none" spc="15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Dualism – </a:t>
            </a:r>
          </a:p>
          <a:p>
            <a:pPr algn="ctr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cap="none" spc="15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poetry on display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3C85561-90D2-4AFA-B2C5-F2D61D86C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026B71D-5A6F-48FE-AC6A-D7AAA018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47015" y="-1314429"/>
            <a:ext cx="1697663" cy="12191695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445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BACB57-44EC-D4A2-5824-5FAE03976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68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Hand reaching out to light">
            <a:extLst>
              <a:ext uri="{FF2B5EF4-FFF2-40B4-BE49-F238E27FC236}">
                <a16:creationId xmlns:a16="http://schemas.microsoft.com/office/drawing/2014/main" id="{AE6AE284-D614-6092-9F3E-843AF49799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82" b="-1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3D1D11-D9EA-F743-CD72-61B685D50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7450" y="1045596"/>
            <a:ext cx="4654550" cy="1944371"/>
          </a:xfrm>
        </p:spPr>
        <p:txBody>
          <a:bodyPr anchor="b">
            <a:normAutofit/>
          </a:bodyPr>
          <a:lstStyle/>
          <a:p>
            <a:pPr algn="ctr"/>
            <a:r>
              <a:rPr lang="en-US" sz="4400" dirty="0"/>
              <a:t>Words have </a:t>
            </a:r>
            <a:r>
              <a:rPr lang="en-US" sz="4400" u="sng" dirty="0"/>
              <a:t>PURPOSE</a:t>
            </a:r>
            <a:r>
              <a:rPr lang="en-US" sz="4400" dirty="0"/>
              <a:t>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8CC99-D00B-0B34-E6D0-BED28FE54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25" y="3220279"/>
            <a:ext cx="4394200" cy="2592125"/>
          </a:xfrm>
        </p:spPr>
        <p:txBody>
          <a:bodyPr>
            <a:normAutofit/>
          </a:bodyPr>
          <a:lstStyle/>
          <a:p>
            <a:r>
              <a:rPr lang="en-US" sz="4000" dirty="0"/>
              <a:t>- Praise (v. 9a)</a:t>
            </a:r>
          </a:p>
          <a:p>
            <a:r>
              <a:rPr lang="en-US" sz="4000" dirty="0"/>
              <a:t>- Curse (v.9b)</a:t>
            </a:r>
          </a:p>
        </p:txBody>
      </p:sp>
    </p:spTree>
    <p:extLst>
      <p:ext uri="{BB962C8B-B14F-4D97-AF65-F5344CB8AC3E}">
        <p14:creationId xmlns:p14="http://schemas.microsoft.com/office/powerpoint/2010/main" val="84649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4A124A-004E-6DBF-C5BA-00E756AE5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3894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50</TotalTime>
  <Words>137</Words>
  <Application>Microsoft Office PowerPoint</Application>
  <PresentationFormat>Widescreen</PresentationFormat>
  <Paragraphs>31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Meiryo</vt:lpstr>
      <vt:lpstr>Corbel</vt:lpstr>
      <vt:lpstr>SBL Greek</vt:lpstr>
      <vt:lpstr>SketchLinesVTI</vt:lpstr>
      <vt:lpstr>Hell, Fire, and the Tameless Tongue</vt:lpstr>
      <vt:lpstr>(context)   James 3:1-12</vt:lpstr>
      <vt:lpstr>Words have POWER to:</vt:lpstr>
      <vt:lpstr>PowerPoint Presentation</vt:lpstr>
      <vt:lpstr>PowerPoint Presentation</vt:lpstr>
      <vt:lpstr>PowerPoint Presentation</vt:lpstr>
      <vt:lpstr>PowerPoint Presentation</vt:lpstr>
      <vt:lpstr>Words have PURPOSE to:</vt:lpstr>
      <vt:lpstr>PowerPoint Presentation</vt:lpstr>
      <vt:lpstr>Forked Tongue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Hell, Fire, and the Tameless Tongue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Hell, Fire, and the Tameless Tongue</dc:title>
  <dc:creator>David Williamson</dc:creator>
  <cp:lastModifiedBy>David Williamson</cp:lastModifiedBy>
  <cp:revision>1</cp:revision>
  <dcterms:created xsi:type="dcterms:W3CDTF">2024-05-05T11:01:31Z</dcterms:created>
  <dcterms:modified xsi:type="dcterms:W3CDTF">2024-05-05T11:51:57Z</dcterms:modified>
</cp:coreProperties>
</file>