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3" y="-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75C5067-819C-4E0F-89A4-828CE8D2F06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526FF12-D35A-4DF9-BB11-5A3C2CF2C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8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6FF12-D35A-4DF9-BB11-5A3C2CF2C0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0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6FF12-D35A-4DF9-BB11-5A3C2CF2C0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82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6FF12-D35A-4DF9-BB11-5A3C2CF2C0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57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6FF12-D35A-4DF9-BB11-5A3C2CF2C0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07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6FF12-D35A-4DF9-BB11-5A3C2CF2C0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21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6FF12-D35A-4DF9-BB11-5A3C2CF2C0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49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6FF12-D35A-4DF9-BB11-5A3C2CF2C0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3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31A-B5B4-45F6-BF3B-069D87819BD4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8CCC-DEAF-4ABB-BAC7-F1D302DE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31A-B5B4-45F6-BF3B-069D87819BD4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8CCC-DEAF-4ABB-BAC7-F1D302DE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9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31A-B5B4-45F6-BF3B-069D87819BD4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8CCC-DEAF-4ABB-BAC7-F1D302DE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58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31A-B5B4-45F6-BF3B-069D87819BD4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8CCC-DEAF-4ABB-BAC7-F1D302DE9D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2267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31A-B5B4-45F6-BF3B-069D87819BD4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8CCC-DEAF-4ABB-BAC7-F1D302DE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65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31A-B5B4-45F6-BF3B-069D87819BD4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8CCC-DEAF-4ABB-BAC7-F1D302DE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83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31A-B5B4-45F6-BF3B-069D87819BD4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8CCC-DEAF-4ABB-BAC7-F1D302DE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6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31A-B5B4-45F6-BF3B-069D87819BD4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8CCC-DEAF-4ABB-BAC7-F1D302DE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33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31A-B5B4-45F6-BF3B-069D87819BD4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8CCC-DEAF-4ABB-BAC7-F1D302DE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7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31A-B5B4-45F6-BF3B-069D87819BD4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8CCC-DEAF-4ABB-BAC7-F1D302DE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31A-B5B4-45F6-BF3B-069D87819BD4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8CCC-DEAF-4ABB-BAC7-F1D302DE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5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31A-B5B4-45F6-BF3B-069D87819BD4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8CCC-DEAF-4ABB-BAC7-F1D302DE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31A-B5B4-45F6-BF3B-069D87819BD4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8CCC-DEAF-4ABB-BAC7-F1D302DE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31A-B5B4-45F6-BF3B-069D87819BD4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8CCC-DEAF-4ABB-BAC7-F1D302DE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0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31A-B5B4-45F6-BF3B-069D87819BD4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8CCC-DEAF-4ABB-BAC7-F1D302DE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3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31A-B5B4-45F6-BF3B-069D87819BD4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8CCC-DEAF-4ABB-BAC7-F1D302DE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31A-B5B4-45F6-BF3B-069D87819BD4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8CCC-DEAF-4ABB-BAC7-F1D302DE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5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BDA31A-B5B4-45F6-BF3B-069D87819BD4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08CCC-DEAF-4ABB-BAC7-F1D302DE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63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4C65A-181B-AF1B-911A-923862D1F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94" y="1447800"/>
            <a:ext cx="11655187" cy="1363639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6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Cleansing Confession</a:t>
            </a: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66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4C64E-D79A-5775-9A81-163C5F9C7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725" y="4103427"/>
            <a:ext cx="10522424" cy="201986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 deeper look into </a:t>
            </a:r>
            <a:r>
              <a:rPr lang="en-US" sz="3200" dirty="0">
                <a:solidFill>
                  <a:srgbClr val="FFFF00"/>
                </a:solidFill>
              </a:rPr>
              <a:t>1 john 1:9 </a:t>
            </a:r>
            <a:r>
              <a:rPr lang="en-US" sz="3200" dirty="0">
                <a:solidFill>
                  <a:schemeClr val="tx1"/>
                </a:solidFill>
              </a:rPr>
              <a:t>and our participation in the sanctification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261482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2EEBA-80D3-A0DE-A9C1-B155A6D7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Our Condition (if/then)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2BC29-3D73-23DA-D126-FD4AFFC0A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2052918"/>
            <a:ext cx="10541483" cy="4195481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Condition is </a:t>
            </a:r>
            <a:r>
              <a:rPr lang="en-US" sz="35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SINFUL</a:t>
            </a: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(past, present, future)</a:t>
            </a:r>
          </a:p>
          <a:p>
            <a:endParaRPr lang="en-US" sz="3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Condition is </a:t>
            </a:r>
            <a:r>
              <a:rPr lang="en-US" sz="35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PRIDEFUL</a:t>
            </a: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(lust of eyes/flesh/pride)</a:t>
            </a:r>
          </a:p>
          <a:p>
            <a:endParaRPr lang="en-US" sz="3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Condition is </a:t>
            </a:r>
            <a:r>
              <a:rPr lang="en-US" sz="35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FALLEN</a:t>
            </a: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5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imprfct</a:t>
            </a: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ppl/</a:t>
            </a:r>
            <a:r>
              <a:rPr lang="en-US" sz="35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wrld</a:t>
            </a: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God!)</a:t>
            </a:r>
          </a:p>
          <a:p>
            <a:endParaRPr lang="en-US" sz="3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If/then Conditional Sentence.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556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C123A-9B3F-E0DB-7BAD-4DDB9A907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38" y="342663"/>
            <a:ext cx="6188190" cy="1622321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Initial Call to Repentance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4F454-79F6-9DF0-7885-DF1FE0A38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43315"/>
            <a:ext cx="6484300" cy="3785419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Romans 10:9-10 </a:t>
            </a:r>
          </a:p>
          <a:p>
            <a:endParaRPr lang="en-US" sz="2800" b="1" i="0" baseline="30000" dirty="0">
              <a:solidFill>
                <a:srgbClr val="FFFFFF"/>
              </a:solidFill>
              <a:effectLst/>
              <a:latin typeface="system-ui"/>
            </a:endParaRPr>
          </a:p>
          <a:p>
            <a:pPr marL="0" indent="0">
              <a:buNone/>
            </a:pPr>
            <a:r>
              <a:rPr lang="en-US" sz="2800" b="1" i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9 </a:t>
            </a:r>
            <a:r>
              <a:rPr lang="en-US" sz="28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If you </a:t>
            </a:r>
            <a:r>
              <a:rPr lang="en-US" sz="2800" b="1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confess</a:t>
            </a:r>
            <a:r>
              <a:rPr lang="en-US" sz="28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(declare) with your mouth, “Jesus is Lord,” and </a:t>
            </a:r>
            <a:r>
              <a:rPr lang="en-US" sz="2800" b="1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believe</a:t>
            </a:r>
            <a:r>
              <a:rPr lang="en-US" sz="28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in your heart that God raised him from the dead, you will be saved. </a:t>
            </a:r>
            <a:r>
              <a:rPr lang="en-US" sz="2800" b="1" i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10 </a:t>
            </a:r>
            <a:r>
              <a:rPr lang="en-US" sz="28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For it is with your heart that you believe and are </a:t>
            </a:r>
            <a:r>
              <a:rPr lang="en-US" sz="2800" b="1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justified</a:t>
            </a:r>
            <a:r>
              <a:rPr lang="en-US" sz="28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, and it is with your mouth that you </a:t>
            </a:r>
            <a:r>
              <a:rPr lang="en-U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profess your faith</a:t>
            </a:r>
            <a: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</a:t>
            </a:r>
            <a:r>
              <a:rPr lang="en-US" sz="28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and are saved.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ck with a love heart">
            <a:extLst>
              <a:ext uri="{FF2B5EF4-FFF2-40B4-BE49-F238E27FC236}">
                <a16:creationId xmlns:a16="http://schemas.microsoft.com/office/drawing/2014/main" id="{15914325-6080-E05A-8A3A-FC2E69E010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20" r="29371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FB6D04-2DEC-85D0-E653-99652CC9E971}"/>
              </a:ext>
            </a:extLst>
          </p:cNvPr>
          <p:cNvSpPr txBox="1"/>
          <p:nvPr/>
        </p:nvSpPr>
        <p:spPr>
          <a:xfrm>
            <a:off x="7589756" y="5945875"/>
            <a:ext cx="4242081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Unlocking the heart of man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to the will of God.</a:t>
            </a:r>
          </a:p>
        </p:txBody>
      </p:sp>
    </p:spTree>
    <p:extLst>
      <p:ext uri="{BB962C8B-B14F-4D97-AF65-F5344CB8AC3E}">
        <p14:creationId xmlns:p14="http://schemas.microsoft.com/office/powerpoint/2010/main" val="16762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123A-9B3F-E0DB-7BAD-4DDB9A907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2. The Ongoing Call to Confession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4F454-79F6-9DF0-7885-DF1FE0A38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059" y="2048369"/>
            <a:ext cx="10247076" cy="4195481"/>
          </a:xfrm>
        </p:spPr>
        <p:txBody>
          <a:bodyPr>
            <a:normAutofit/>
          </a:bodyPr>
          <a:lstStyle/>
          <a:p>
            <a:r>
              <a:rPr lang="en-US" sz="2800" dirty="0"/>
              <a:t>Romans 10:9-10  (If </a:t>
            </a:r>
            <a:r>
              <a:rPr lang="en-US" sz="2800" b="1" u="sng" dirty="0"/>
              <a:t>YOU</a:t>
            </a:r>
            <a:r>
              <a:rPr lang="en-US" sz="2800" dirty="0"/>
              <a:t>)</a:t>
            </a:r>
          </a:p>
          <a:p>
            <a:r>
              <a:rPr lang="en-US" sz="2800" dirty="0"/>
              <a:t>1 John 1:9 (If </a:t>
            </a:r>
            <a:r>
              <a:rPr lang="en-US" sz="2800" b="1" u="sng" dirty="0"/>
              <a:t>WE</a:t>
            </a:r>
            <a:r>
              <a:rPr lang="en-US" sz="2800" dirty="0"/>
              <a:t>) (Pastor/Apostle John - </a:t>
            </a:r>
            <a:r>
              <a:rPr lang="en-US" sz="2800" i="1" dirty="0"/>
              <a:t>our fellowship</a:t>
            </a:r>
            <a:r>
              <a:rPr lang="en-US" sz="2800" dirty="0"/>
              <a:t>) </a:t>
            </a:r>
          </a:p>
          <a:p>
            <a:endParaRPr lang="en-US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>
              <a:buNone/>
            </a:pPr>
            <a:r>
              <a:rPr lang="en-US" sz="4000" b="1" i="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9 </a:t>
            </a:r>
            <a:r>
              <a:rPr lang="en-US" sz="40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If we </a:t>
            </a:r>
            <a:r>
              <a:rPr lang="en-US" sz="4000" b="0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confess</a:t>
            </a:r>
            <a:r>
              <a:rPr lang="en-US" sz="40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our </a:t>
            </a:r>
            <a:r>
              <a:rPr lang="en-US" sz="4000" b="0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sins</a:t>
            </a:r>
            <a:r>
              <a:rPr lang="en-US" sz="40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, He is </a:t>
            </a:r>
            <a:r>
              <a:rPr lang="en-US" sz="4000" b="0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faithful</a:t>
            </a:r>
            <a:r>
              <a:rPr lang="en-US" sz="40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and </a:t>
            </a:r>
            <a:r>
              <a:rPr lang="en-US" sz="4000" b="0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just</a:t>
            </a:r>
            <a:r>
              <a:rPr lang="en-US" sz="40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</a:t>
            </a:r>
            <a:r>
              <a:rPr lang="en-US" sz="4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(NASB, righteous)</a:t>
            </a:r>
            <a:r>
              <a:rPr lang="en-US" sz="40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and will </a:t>
            </a:r>
            <a:r>
              <a:rPr lang="en-US" sz="4000" b="0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forgive</a:t>
            </a:r>
            <a:r>
              <a:rPr lang="en-US" sz="40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us our sins and </a:t>
            </a:r>
            <a:r>
              <a:rPr lang="en-US" sz="4000" b="0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cleanse</a:t>
            </a:r>
            <a:r>
              <a:rPr lang="en-US" sz="40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</a:t>
            </a:r>
            <a:r>
              <a:rPr lang="en-US" sz="4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(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NIV, </a:t>
            </a:r>
            <a:r>
              <a:rPr lang="en-US" sz="4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purify) </a:t>
            </a:r>
            <a:r>
              <a:rPr lang="en-US" sz="40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us from all </a:t>
            </a:r>
            <a:r>
              <a:rPr lang="en-US" sz="4000" b="0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unrighteousness</a:t>
            </a:r>
            <a:r>
              <a:rPr lang="en-US" sz="40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</a:t>
            </a:r>
            <a:r>
              <a:rPr lang="en-US" sz="4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(NLT, wickedness)</a:t>
            </a:r>
            <a:r>
              <a:rPr lang="en-US" sz="40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. 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93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3437-4CD5-85C5-4842-C379A2F5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9" y="334438"/>
            <a:ext cx="9404723" cy="140053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2. The Ongoing Confession (ABC’s)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21A2B-F3DC-31D8-4ACD-092131BBE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39" y="2052918"/>
            <a:ext cx="11250304" cy="451620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7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7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legal standing before God does not change, but our fellowship with God is affected.”</a:t>
            </a:r>
          </a:p>
          <a:p>
            <a:pPr marL="0" indent="0">
              <a:buNone/>
            </a:pPr>
            <a:endParaRPr lang="en-US" sz="7600" dirty="0"/>
          </a:p>
          <a:p>
            <a:pPr marL="3543300" lvl="8" indent="0">
              <a:buNone/>
            </a:pPr>
            <a:r>
              <a:rPr lang="en-US" sz="7600" dirty="0"/>
              <a:t>- Rom 6:23, 8:1 </a:t>
            </a:r>
          </a:p>
          <a:p>
            <a:pPr marL="3543300" lvl="8" indent="0">
              <a:buNone/>
            </a:pPr>
            <a:r>
              <a:rPr lang="en-US" sz="7600" dirty="0"/>
              <a:t>- 1 Cor 6:9-11, 15:3 </a:t>
            </a:r>
          </a:p>
          <a:p>
            <a:pPr marL="3543300" lvl="8" indent="0">
              <a:buNone/>
            </a:pPr>
            <a:r>
              <a:rPr lang="en-US" sz="7600" dirty="0"/>
              <a:t>- Eph 1:5, 4:30</a:t>
            </a:r>
          </a:p>
          <a:p>
            <a:pPr marL="3543300" lvl="8" indent="0">
              <a:buNone/>
            </a:pPr>
            <a:r>
              <a:rPr lang="en-US" sz="7600" dirty="0"/>
              <a:t>- Heb 12:6, 9-10</a:t>
            </a:r>
          </a:p>
          <a:p>
            <a:pPr marL="3543300" lvl="8" indent="0">
              <a:buNone/>
            </a:pPr>
            <a:r>
              <a:rPr lang="en-US" sz="7600" dirty="0"/>
              <a:t>- Rev 3:19 </a:t>
            </a:r>
          </a:p>
          <a:p>
            <a:pPr marL="0" indent="0">
              <a:buNone/>
            </a:pP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9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3437-4CD5-85C5-4842-C379A2F5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39" y="582303"/>
            <a:ext cx="9973496" cy="108208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3. The Omnipotent Character (He is, He will)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21A2B-F3DC-31D8-4ACD-092131BBE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39" y="1898243"/>
            <a:ext cx="11250304" cy="45162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focus of our confession is on God!</a:t>
            </a:r>
          </a:p>
          <a:p>
            <a:pPr marL="0" indent="0" algn="ctr">
              <a:buNone/>
            </a:pP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5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</a:t>
            </a:r>
            <a:r>
              <a:rPr lang="en-US" sz="5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 &amp; just (righteous)</a:t>
            </a:r>
          </a:p>
          <a:p>
            <a:pPr lvl="1"/>
            <a:r>
              <a:rPr lang="en-US" sz="5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</a:t>
            </a:r>
            <a:r>
              <a:rPr lang="en-US" sz="5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forgive, cleanse, &amp; make righteous</a:t>
            </a:r>
          </a:p>
          <a:p>
            <a:pPr marL="0" indent="0" algn="ctr">
              <a:buNone/>
            </a:pP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5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 7:1; Heb 8:12; 2 Tim 2:19</a:t>
            </a:r>
          </a:p>
          <a:p>
            <a:pPr marL="0" indent="0">
              <a:buNone/>
            </a:pPr>
            <a:endParaRPr lang="en-US" sz="5800" dirty="0"/>
          </a:p>
          <a:p>
            <a:pPr marL="0" indent="0">
              <a:buNone/>
            </a:pP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2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309F268-A45B-4517-B03F-2774BAE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6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760CDC-58B7-690F-0510-E0B18BB85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724959" y="879389"/>
            <a:ext cx="12059182" cy="63913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C12001-C21F-19F6-A93A-5E5E80C74E01}"/>
              </a:ext>
            </a:extLst>
          </p:cNvPr>
          <p:cNvSpPr txBox="1"/>
          <p:nvPr/>
        </p:nvSpPr>
        <p:spPr>
          <a:xfrm>
            <a:off x="3643953" y="692037"/>
            <a:ext cx="841157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no longer a condemning judge but a caring Father, who has given you a seat at His dinner table having adopted you into His eternal family.”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5E800-B4D9-D291-D22D-D957CAB9BC36}"/>
              </a:ext>
            </a:extLst>
          </p:cNvPr>
          <p:cNvSpPr txBox="1"/>
          <p:nvPr/>
        </p:nvSpPr>
        <p:spPr>
          <a:xfrm>
            <a:off x="730802" y="5018524"/>
            <a:ext cx="10736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Dr. Steve Lawson, President </a:t>
            </a:r>
            <a:r>
              <a:rPr lang="en-US" dirty="0" err="1"/>
              <a:t>OnePassion</a:t>
            </a:r>
            <a:r>
              <a:rPr lang="en-US" dirty="0"/>
              <a:t> Ministries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Pastor (40 years)</a:t>
            </a:r>
          </a:p>
          <a:p>
            <a:pPr marL="285750" indent="-285750">
              <a:buFontTx/>
              <a:buChar char="-"/>
            </a:pPr>
            <a:r>
              <a:rPr lang="en-US" dirty="0"/>
              <a:t>Teaching Fellow and Board Member at Ligonier Ministries </a:t>
            </a:r>
          </a:p>
          <a:p>
            <a:pPr marL="285750" indent="-285750">
              <a:buFontTx/>
              <a:buChar char="-"/>
            </a:pPr>
            <a:r>
              <a:rPr lang="en-US" dirty="0"/>
              <a:t>Board Member and Leader of the Doctor of Ministry program at </a:t>
            </a:r>
            <a:r>
              <a:rPr lang="en-US" i="1" dirty="0"/>
              <a:t>The Master’s Seminary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59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</TotalTime>
  <Words>393</Words>
  <Application>Microsoft Office PowerPoint</Application>
  <PresentationFormat>Widescreen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system-ui</vt:lpstr>
      <vt:lpstr>Wingdings 3</vt:lpstr>
      <vt:lpstr>Ion</vt:lpstr>
      <vt:lpstr>“The Cleansing Confession”</vt:lpstr>
      <vt:lpstr>1. Our Condition (if/then) …</vt:lpstr>
      <vt:lpstr>The Initial Call to Repentance</vt:lpstr>
      <vt:lpstr>2. The Ongoing Call to Confession</vt:lpstr>
      <vt:lpstr>2. The Ongoing Confession (ABC’s)</vt:lpstr>
      <vt:lpstr>3. The Omnipotent Character (He is, He will)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Cleansing Confession”</dc:title>
  <dc:creator>David Williamson</dc:creator>
  <cp:lastModifiedBy>David Williamson</cp:lastModifiedBy>
  <cp:revision>1</cp:revision>
  <cp:lastPrinted>2023-06-25T11:56:10Z</cp:lastPrinted>
  <dcterms:created xsi:type="dcterms:W3CDTF">2023-06-25T10:43:28Z</dcterms:created>
  <dcterms:modified xsi:type="dcterms:W3CDTF">2023-06-25T11:56:59Z</dcterms:modified>
</cp:coreProperties>
</file>