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71" r:id="rId4"/>
    <p:sldId id="260" r:id="rId5"/>
    <p:sldId id="261" r:id="rId6"/>
    <p:sldId id="263" r:id="rId7"/>
    <p:sldId id="264" r:id="rId8"/>
    <p:sldId id="265" r:id="rId9"/>
    <p:sldId id="277" r:id="rId10"/>
    <p:sldId id="278" r:id="rId11"/>
    <p:sldId id="279" r:id="rId12"/>
    <p:sldId id="280" r:id="rId13"/>
    <p:sldId id="281" r:id="rId14"/>
    <p:sldId id="266" r:id="rId15"/>
    <p:sldId id="267" r:id="rId16"/>
    <p:sldId id="262" r:id="rId17"/>
    <p:sldId id="268" r:id="rId18"/>
    <p:sldId id="269" r:id="rId19"/>
    <p:sldId id="270"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2" d="100"/>
          <a:sy n="62" d="100"/>
        </p:scale>
        <p:origin x="50"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on" userId="a73da8032f1697b1" providerId="LiveId" clId="{193649B1-4725-4D0B-BB25-5ED58D4957D2}"/>
    <pc:docChg chg="modSld sldOrd">
      <pc:chgData name="David Williamson" userId="a73da8032f1697b1" providerId="LiveId" clId="{193649B1-4725-4D0B-BB25-5ED58D4957D2}" dt="2023-02-04T22:21:43.129" v="13" actId="20577"/>
      <pc:docMkLst>
        <pc:docMk/>
      </pc:docMkLst>
      <pc:sldChg chg="modSp mod ord">
        <pc:chgData name="David Williamson" userId="a73da8032f1697b1" providerId="LiveId" clId="{193649B1-4725-4D0B-BB25-5ED58D4957D2}" dt="2023-02-04T22:21:43.129" v="13" actId="20577"/>
        <pc:sldMkLst>
          <pc:docMk/>
          <pc:sldMk cId="2369038386" sldId="262"/>
        </pc:sldMkLst>
        <pc:spChg chg="mod">
          <ac:chgData name="David Williamson" userId="a73da8032f1697b1" providerId="LiveId" clId="{193649B1-4725-4D0B-BB25-5ED58D4957D2}" dt="2023-02-04T22:21:43.129" v="13" actId="20577"/>
          <ac:spMkLst>
            <pc:docMk/>
            <pc:sldMk cId="2369038386" sldId="262"/>
            <ac:spMk id="2" creationId="{A0EEA9F3-FD5B-4C33-4565-E510EBD6BF6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9811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4567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9451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0927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2/4/2023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0706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8742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8891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0825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8760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46010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2/4/2023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4098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2/4/2023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158153146"/>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2" name="Rectangle 11">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2">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14">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8">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16">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3D4D3D6-7B69-7F96-0501-3F7BFEDC9531}"/>
              </a:ext>
            </a:extLst>
          </p:cNvPr>
          <p:cNvSpPr>
            <a:spLocks noGrp="1"/>
          </p:cNvSpPr>
          <p:nvPr>
            <p:ph type="ctrTitle"/>
          </p:nvPr>
        </p:nvSpPr>
        <p:spPr>
          <a:xfrm>
            <a:off x="553836" y="336350"/>
            <a:ext cx="4500561" cy="4259814"/>
          </a:xfrm>
        </p:spPr>
        <p:txBody>
          <a:bodyPr>
            <a:normAutofit fontScale="90000"/>
          </a:bodyPr>
          <a:lstStyle/>
          <a:p>
            <a:pPr algn="ctr"/>
            <a:r>
              <a:rPr lang="en-US" sz="6000" dirty="0"/>
              <a:t>Growing</a:t>
            </a:r>
            <a:r>
              <a:rPr lang="en-US" dirty="0"/>
              <a:t> </a:t>
            </a:r>
            <a:r>
              <a:rPr lang="en-US" u="sng" dirty="0"/>
              <a:t>Stronger</a:t>
            </a:r>
            <a:r>
              <a:rPr lang="en-US" dirty="0"/>
              <a:t> </a:t>
            </a:r>
            <a:r>
              <a:rPr lang="en-US" sz="6000" dirty="0"/>
              <a:t>through</a:t>
            </a:r>
            <a:r>
              <a:rPr lang="en-US" dirty="0"/>
              <a:t> </a:t>
            </a:r>
            <a:r>
              <a:rPr lang="en-US" u="sng" dirty="0"/>
              <a:t>Ministry</a:t>
            </a:r>
          </a:p>
        </p:txBody>
      </p:sp>
      <p:sp>
        <p:nvSpPr>
          <p:cNvPr id="3" name="Subtitle 2">
            <a:extLst>
              <a:ext uri="{FF2B5EF4-FFF2-40B4-BE49-F238E27FC236}">
                <a16:creationId xmlns:a16="http://schemas.microsoft.com/office/drawing/2014/main" id="{7AAE6495-57F4-498E-5A0E-D80170C956EE}"/>
              </a:ext>
            </a:extLst>
          </p:cNvPr>
          <p:cNvSpPr>
            <a:spLocks noGrp="1"/>
          </p:cNvSpPr>
          <p:nvPr>
            <p:ph type="subTitle" idx="1"/>
          </p:nvPr>
        </p:nvSpPr>
        <p:spPr>
          <a:xfrm>
            <a:off x="450690" y="4814529"/>
            <a:ext cx="4706852" cy="1748464"/>
          </a:xfrm>
        </p:spPr>
        <p:txBody>
          <a:bodyPr>
            <a:normAutofit/>
          </a:bodyPr>
          <a:lstStyle/>
          <a:p>
            <a:pPr algn="ctr"/>
            <a:r>
              <a:rPr lang="en-US" sz="3600" dirty="0">
                <a:solidFill>
                  <a:srgbClr val="FFFF00"/>
                </a:solidFill>
                <a:effectLst>
                  <a:outerShdw blurRad="38100" dist="38100" dir="2700000" algn="tl">
                    <a:srgbClr val="000000">
                      <a:alpha val="43137"/>
                    </a:srgbClr>
                  </a:outerShdw>
                </a:effectLst>
              </a:rPr>
              <a:t>Ephesians </a:t>
            </a:r>
          </a:p>
          <a:p>
            <a:pPr algn="ctr"/>
            <a:r>
              <a:rPr lang="en-US" sz="3600" dirty="0">
                <a:solidFill>
                  <a:srgbClr val="FFFF00"/>
                </a:solidFill>
                <a:effectLst>
                  <a:outerShdw blurRad="38100" dist="38100" dir="2700000" algn="tl">
                    <a:srgbClr val="000000">
                      <a:alpha val="43137"/>
                    </a:srgbClr>
                  </a:outerShdw>
                </a:effectLst>
              </a:rPr>
              <a:t>4:11-16</a:t>
            </a:r>
          </a:p>
        </p:txBody>
      </p:sp>
      <p:grpSp>
        <p:nvGrpSpPr>
          <p:cNvPr id="25" name="Group 24">
            <a:extLst>
              <a:ext uri="{FF2B5EF4-FFF2-40B4-BE49-F238E27FC236}">
                <a16:creationId xmlns:a16="http://schemas.microsoft.com/office/drawing/2014/main" id="{3C16EB93-E299-481D-A004-769603D375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37600" y="3600"/>
            <a:ext cx="6854400" cy="6854400"/>
            <a:chOff x="0" y="3600"/>
            <a:chExt cx="6854400" cy="6854400"/>
          </a:xfrm>
        </p:grpSpPr>
        <p:sp>
          <p:nvSpPr>
            <p:cNvPr id="26" name="Oval 25">
              <a:extLst>
                <a:ext uri="{FF2B5EF4-FFF2-40B4-BE49-F238E27FC236}">
                  <a16:creationId xmlns:a16="http://schemas.microsoft.com/office/drawing/2014/main" id="{6CD13B55-E709-4E18-924B-655433A928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A3B2E1D-0135-45FF-990A-436697D207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2BD9E0F-507C-49AD-B619-B42B4D342D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3" name="Picture 3" descr="Wavy 3D art">
            <a:extLst>
              <a:ext uri="{FF2B5EF4-FFF2-40B4-BE49-F238E27FC236}">
                <a16:creationId xmlns:a16="http://schemas.microsoft.com/office/drawing/2014/main" id="{5C5F2C9E-1B6C-836A-79D4-5BE2C1380D18}"/>
              </a:ext>
            </a:extLst>
          </p:cNvPr>
          <p:cNvPicPr>
            <a:picLocks noChangeAspect="1"/>
          </p:cNvPicPr>
          <p:nvPr/>
        </p:nvPicPr>
        <p:blipFill rotWithShape="1">
          <a:blip r:embed="rId2"/>
          <a:srcRect l="16974" r="5527" b="2"/>
          <a:stretch/>
        </p:blipFill>
        <p:spPr>
          <a:xfrm>
            <a:off x="4905861" y="3600"/>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57746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9" name="Rectangle 11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0" name="Oval 11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1" name="Oval 12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2" name="Group 12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27" name="Rectangle 12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8" name="Rectangle 12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23" name="Group 12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25" name="Rectangle 12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6" name="Rectangle 12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4" name="Rectangle 12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0" name="Rectangle 12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132" name="Rectangle 131">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35" name="Rectangle 134">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43" name="Rectangle 142">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41" name="Rectangle 140">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5A2FBEC-53B0-198F-A00B-142C71D7516D}"/>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7500"/>
              <a:t>Billy Sunday </a:t>
            </a:r>
            <a:br>
              <a:rPr lang="en-US" sz="7500"/>
            </a:br>
            <a:r>
              <a:rPr lang="en-US" sz="7500"/>
              <a:t>1862-1935</a:t>
            </a:r>
          </a:p>
        </p:txBody>
      </p:sp>
      <p:pic>
        <p:nvPicPr>
          <p:cNvPr id="6" name="Picture 5">
            <a:extLst>
              <a:ext uri="{FF2B5EF4-FFF2-40B4-BE49-F238E27FC236}">
                <a16:creationId xmlns:a16="http://schemas.microsoft.com/office/drawing/2014/main" id="{3ADD9582-1EF0-D2E6-5920-E209AC2FAC71}"/>
              </a:ext>
            </a:extLst>
          </p:cNvPr>
          <p:cNvPicPr>
            <a:picLocks noChangeAspect="1"/>
          </p:cNvPicPr>
          <p:nvPr/>
        </p:nvPicPr>
        <p:blipFill rotWithShape="1">
          <a:blip r:embed="rId2"/>
          <a:srcRect t="12399" b="3204"/>
          <a:stretch/>
        </p:blipFill>
        <p:spPr>
          <a:xfrm>
            <a:off x="5747424" y="10"/>
            <a:ext cx="6444576" cy="6857990"/>
          </a:xfrm>
          <a:prstGeom prst="rect">
            <a:avLst/>
          </a:prstGeom>
        </p:spPr>
      </p:pic>
    </p:spTree>
    <p:extLst>
      <p:ext uri="{BB962C8B-B14F-4D97-AF65-F5344CB8AC3E}">
        <p14:creationId xmlns:p14="http://schemas.microsoft.com/office/powerpoint/2010/main" val="128777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1" name="Rectangle 2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3" name="Rectangle 22">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1F727-939B-A2FD-51BA-FD0C7957F089}"/>
              </a:ext>
            </a:extLst>
          </p:cNvPr>
          <p:cNvSpPr>
            <a:spLocks noGrp="1"/>
          </p:cNvSpPr>
          <p:nvPr>
            <p:ph type="title"/>
          </p:nvPr>
        </p:nvSpPr>
        <p:spPr>
          <a:xfrm>
            <a:off x="540000" y="540000"/>
            <a:ext cx="11090272" cy="1065187"/>
          </a:xfrm>
        </p:spPr>
        <p:txBody>
          <a:bodyPr vert="horz" lIns="91440" tIns="45720" rIns="91440" bIns="45720" rtlCol="0" anchor="b">
            <a:normAutofit/>
          </a:bodyPr>
          <a:lstStyle/>
          <a:p>
            <a:pPr algn="ctr"/>
            <a:endParaRPr lang="en-US" sz="6000"/>
          </a:p>
        </p:txBody>
      </p:sp>
      <p:pic>
        <p:nvPicPr>
          <p:cNvPr id="4" name="Picture 3">
            <a:extLst>
              <a:ext uri="{FF2B5EF4-FFF2-40B4-BE49-F238E27FC236}">
                <a16:creationId xmlns:a16="http://schemas.microsoft.com/office/drawing/2014/main" id="{37CC2EA5-7F73-D5C9-B020-168F31BE147B}"/>
              </a:ext>
            </a:extLst>
          </p:cNvPr>
          <p:cNvPicPr>
            <a:picLocks noChangeAspect="1"/>
          </p:cNvPicPr>
          <p:nvPr/>
        </p:nvPicPr>
        <p:blipFill>
          <a:blip r:embed="rId2">
            <a:alphaModFix/>
          </a:blip>
          <a:stretch>
            <a:fillRect/>
          </a:stretch>
        </p:blipFill>
        <p:spPr>
          <a:xfrm>
            <a:off x="1263818" y="1824181"/>
            <a:ext cx="9623581" cy="4210319"/>
          </a:xfrm>
          <a:prstGeom prst="rect">
            <a:avLst/>
          </a:prstGeom>
        </p:spPr>
      </p:pic>
    </p:spTree>
    <p:extLst>
      <p:ext uri="{BB962C8B-B14F-4D97-AF65-F5344CB8AC3E}">
        <p14:creationId xmlns:p14="http://schemas.microsoft.com/office/powerpoint/2010/main" val="235700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4" name="Rectangle 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Oval 1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 name="Oval 1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7" name="Rectangle 1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8" name="Rectangle 1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9" name="Rectangle 1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0" name="Rectangle 1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51" name="Rectangle 1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52" name="Rectangle 2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4" name="Picture 3">
            <a:extLst>
              <a:ext uri="{FF2B5EF4-FFF2-40B4-BE49-F238E27FC236}">
                <a16:creationId xmlns:a16="http://schemas.microsoft.com/office/drawing/2014/main" id="{F41239F0-FF4D-0D7D-AF68-A29F7642169D}"/>
              </a:ext>
            </a:extLst>
          </p:cNvPr>
          <p:cNvPicPr>
            <a:picLocks noChangeAspect="1"/>
          </p:cNvPicPr>
          <p:nvPr/>
        </p:nvPicPr>
        <p:blipFill rotWithShape="1">
          <a:blip r:embed="rId2">
            <a:alphaModFix/>
          </a:blip>
          <a:srcRect l="3581" r="3080"/>
          <a:stretch/>
        </p:blipFill>
        <p:spPr>
          <a:xfrm>
            <a:off x="-688" y="-4"/>
            <a:ext cx="12192687" cy="6858000"/>
          </a:xfrm>
          <a:prstGeom prst="rect">
            <a:avLst/>
          </a:prstGeom>
        </p:spPr>
      </p:pic>
      <p:grpSp>
        <p:nvGrpSpPr>
          <p:cNvPr id="53" name="Group 22">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54" name="Group 23">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32" name="Rectangle 31">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32">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24">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57" name="Rectangle 29">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30">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59" name="Rectangle 27">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28">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51B7A74-12B3-3B5C-0FDB-0FCCD81EBA90}"/>
              </a:ext>
            </a:extLst>
          </p:cNvPr>
          <p:cNvSpPr>
            <a:spLocks noGrp="1"/>
          </p:cNvSpPr>
          <p:nvPr>
            <p:ph type="title"/>
          </p:nvPr>
        </p:nvSpPr>
        <p:spPr>
          <a:xfrm>
            <a:off x="318448" y="2658710"/>
            <a:ext cx="10799927" cy="4259814"/>
          </a:xfrm>
        </p:spPr>
        <p:txBody>
          <a:bodyPr vert="horz" lIns="91440" tIns="45720" rIns="91440" bIns="45720" rtlCol="0" anchor="b">
            <a:normAutofit/>
          </a:bodyPr>
          <a:lstStyle/>
          <a:p>
            <a:pPr algn="ctr"/>
            <a:r>
              <a:rPr lang="en-US" dirty="0">
                <a:solidFill>
                  <a:srgbClr val="FFFF00"/>
                </a:solidFill>
                <a:effectLst>
                  <a:outerShdw blurRad="38100" dist="38100" dir="2700000" algn="tl">
                    <a:srgbClr val="000000">
                      <a:alpha val="43137"/>
                    </a:srgbClr>
                  </a:outerShdw>
                </a:effectLst>
              </a:rPr>
              <a:t>Charles Spurgeon 1834-1892</a:t>
            </a:r>
          </a:p>
        </p:txBody>
      </p:sp>
    </p:spTree>
    <p:extLst>
      <p:ext uri="{BB962C8B-B14F-4D97-AF65-F5344CB8AC3E}">
        <p14:creationId xmlns:p14="http://schemas.microsoft.com/office/powerpoint/2010/main" val="207251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1" name="Rectangle 2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4" name="Picture 3">
            <a:extLst>
              <a:ext uri="{FF2B5EF4-FFF2-40B4-BE49-F238E27FC236}">
                <a16:creationId xmlns:a16="http://schemas.microsoft.com/office/drawing/2014/main" id="{742A4420-CDBA-EDE2-8C21-0D8D1C4D5CAD}"/>
              </a:ext>
            </a:extLst>
          </p:cNvPr>
          <p:cNvPicPr>
            <a:picLocks noChangeAspect="1"/>
          </p:cNvPicPr>
          <p:nvPr/>
        </p:nvPicPr>
        <p:blipFill rotWithShape="1">
          <a:blip r:embed="rId2">
            <a:alphaModFix/>
          </a:blip>
          <a:srcRect r="3995"/>
          <a:stretch/>
        </p:blipFill>
        <p:spPr>
          <a:xfrm>
            <a:off x="-688" y="-4"/>
            <a:ext cx="12192687" cy="6858000"/>
          </a:xfrm>
          <a:prstGeom prst="rect">
            <a:avLst/>
          </a:prstGeom>
        </p:spPr>
      </p:pic>
      <p:grpSp>
        <p:nvGrpSpPr>
          <p:cNvPr id="23" name="Group 22">
            <a:extLst>
              <a:ext uri="{FF2B5EF4-FFF2-40B4-BE49-F238E27FC236}">
                <a16:creationId xmlns:a16="http://schemas.microsoft.com/office/drawing/2014/main" id="{FE5D3E1D-E29B-4EB1-B0BC-8E518A9D19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68203" cy="4900616"/>
            <a:chOff x="0" y="0"/>
            <a:chExt cx="12268203" cy="4900616"/>
          </a:xfrm>
        </p:grpSpPr>
        <p:sp>
          <p:nvSpPr>
            <p:cNvPr id="24" name="Rectangle 23">
              <a:extLst>
                <a:ext uri="{FF2B5EF4-FFF2-40B4-BE49-F238E27FC236}">
                  <a16:creationId xmlns:a16="http://schemas.microsoft.com/office/drawing/2014/main" id="{4D86DADC-00D0-46CD-8875-8318CDEDC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85333" y="0"/>
              <a:ext cx="4900616" cy="4900616"/>
            </a:xfrm>
            <a:prstGeom prst="rect">
              <a:avLst/>
            </a:prstGeom>
            <a:gradFill flip="none" rotWithShape="1">
              <a:gsLst>
                <a:gs pos="21000">
                  <a:schemeClr val="bg1">
                    <a:alpha val="60000"/>
                  </a:schemeClr>
                </a:gs>
                <a:gs pos="0">
                  <a:schemeClr val="bg1">
                    <a:alpha val="80000"/>
                  </a:schemeClr>
                </a:gs>
                <a:gs pos="66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18E9BB-F3FC-4063-8F10-9765CCC6B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5952" y="0"/>
              <a:ext cx="4900615" cy="4900616"/>
            </a:xfrm>
            <a:prstGeom prst="rect">
              <a:avLst/>
            </a:prstGeom>
            <a:gradFill flip="none" rotWithShape="1">
              <a:gsLst>
                <a:gs pos="21000">
                  <a:schemeClr val="bg1">
                    <a:alpha val="60000"/>
                  </a:schemeClr>
                </a:gs>
                <a:gs pos="0">
                  <a:schemeClr val="bg1">
                    <a:alpha val="80000"/>
                  </a:schemeClr>
                </a:gs>
                <a:gs pos="66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0E9C3C-A83A-468A-B017-C9B761AD62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 y="1"/>
              <a:ext cx="12268200" cy="4867276"/>
              <a:chOff x="3" y="1"/>
              <a:chExt cx="12268200" cy="4867276"/>
            </a:xfrm>
          </p:grpSpPr>
          <p:sp>
            <p:nvSpPr>
              <p:cNvPr id="33" name="Rectangle 32">
                <a:extLst>
                  <a:ext uri="{FF2B5EF4-FFF2-40B4-BE49-F238E27FC236}">
                    <a16:creationId xmlns:a16="http://schemas.microsoft.com/office/drawing/2014/main" id="{7EE96DB7-0857-4CC9-B38F-0B8261FEE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33687" y="-633138"/>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77C2B3D-6B7B-4C1B-B83E-A57076E92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6767787" y="-633683"/>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573EC5E-308D-4279-A5EB-49D2FA3DF66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676525" y="0"/>
              <a:ext cx="9515473" cy="3766109"/>
              <a:chOff x="2676525" y="0"/>
              <a:chExt cx="9515473" cy="3766109"/>
            </a:xfrm>
          </p:grpSpPr>
          <p:sp>
            <p:nvSpPr>
              <p:cNvPr id="31" name="Rectangle 30">
                <a:extLst>
                  <a:ext uri="{FF2B5EF4-FFF2-40B4-BE49-F238E27FC236}">
                    <a16:creationId xmlns:a16="http://schemas.microsoft.com/office/drawing/2014/main" id="{A33E206B-0D28-4259-82F4-0F4636588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4262"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DDB511-2E8B-4DC9-8AC7-2C207E308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676525"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B968D79-E8A3-4370-8003-80BDA05B48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9515473" cy="3766109"/>
              <a:chOff x="0" y="0"/>
              <a:chExt cx="9515473" cy="3766109"/>
            </a:xfrm>
          </p:grpSpPr>
          <p:sp>
            <p:nvSpPr>
              <p:cNvPr id="29" name="Rectangle 28">
                <a:extLst>
                  <a:ext uri="{FF2B5EF4-FFF2-40B4-BE49-F238E27FC236}">
                    <a16:creationId xmlns:a16="http://schemas.microsoft.com/office/drawing/2014/main" id="{86EB6CF5-5B7E-4543-B6B4-CC293DA74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57737"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D84D4D6-D711-4555-AEFE-76A2280B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65DE2C18-3E0D-58B4-CB67-484DC7A53399}"/>
              </a:ext>
            </a:extLst>
          </p:cNvPr>
          <p:cNvSpPr>
            <a:spLocks noGrp="1"/>
          </p:cNvSpPr>
          <p:nvPr>
            <p:ph type="title"/>
          </p:nvPr>
        </p:nvSpPr>
        <p:spPr>
          <a:xfrm>
            <a:off x="1617686" y="549275"/>
            <a:ext cx="8945762" cy="1210396"/>
          </a:xfrm>
        </p:spPr>
        <p:txBody>
          <a:bodyPr vert="horz" lIns="91440" tIns="45720" rIns="91440" bIns="45720" rtlCol="0" anchor="ctr">
            <a:normAutofit/>
          </a:bodyPr>
          <a:lstStyle/>
          <a:p>
            <a:pPr algn="ctr"/>
            <a:endParaRPr lang="en-US" sz="6000">
              <a:solidFill>
                <a:srgbClr val="FFFFFF"/>
              </a:solidFill>
            </a:endParaRPr>
          </a:p>
        </p:txBody>
      </p:sp>
    </p:spTree>
    <p:extLst>
      <p:ext uri="{BB962C8B-B14F-4D97-AF65-F5344CB8AC3E}">
        <p14:creationId xmlns:p14="http://schemas.microsoft.com/office/powerpoint/2010/main" val="117913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8" name="Rectangle 7">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Oval 8">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1" name="Group 10">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6" name="Rectangle 15">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2" name="Group 11">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4" name="Rectangle 13">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9" name="Rectangle 18">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1" name="Rectangle 20">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DFE3358-29EE-4087-8570-9666D88A16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6388" y="0"/>
            <a:ext cx="7266875" cy="6858000"/>
            <a:chOff x="0" y="0"/>
            <a:chExt cx="7266875" cy="6858000"/>
          </a:xfrm>
        </p:grpSpPr>
        <p:sp>
          <p:nvSpPr>
            <p:cNvPr id="24" name="Freeform: Shape 23">
              <a:extLst>
                <a:ext uri="{FF2B5EF4-FFF2-40B4-BE49-F238E27FC236}">
                  <a16:creationId xmlns:a16="http://schemas.microsoft.com/office/drawing/2014/main" id="{1FD9C6E8-5129-4C44-8443-5ABF75EC60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138CFD4D-22F2-420F-8CB7-042571895F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8D49264-261A-4A8E-AB05-33332DCC96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C20F8FA-12CB-4D89-9416-2967858162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7AF48C4A-2070-62CA-06C4-082B97D41BE8}"/>
              </a:ext>
            </a:extLst>
          </p:cNvPr>
          <p:cNvSpPr>
            <a:spLocks noGrp="1"/>
          </p:cNvSpPr>
          <p:nvPr>
            <p:ph type="title"/>
          </p:nvPr>
        </p:nvSpPr>
        <p:spPr>
          <a:xfrm>
            <a:off x="558742" y="1431920"/>
            <a:ext cx="11028406" cy="3783988"/>
          </a:xfrm>
        </p:spPr>
        <p:txBody>
          <a:bodyPr vert="horz" lIns="91440" tIns="45720" rIns="91440" bIns="45720" rtlCol="0" anchor="b">
            <a:normAutofit fontScale="90000"/>
          </a:bodyPr>
          <a:lstStyle/>
          <a:p>
            <a:pPr algn="ctr"/>
            <a:r>
              <a:rPr lang="en-US" sz="13800" dirty="0">
                <a:solidFill>
                  <a:srgbClr val="FFFF00"/>
                </a:solidFill>
                <a:effectLst>
                  <a:outerShdw blurRad="38100" dist="38100" dir="2700000" algn="tl">
                    <a:srgbClr val="000000">
                      <a:alpha val="43137"/>
                    </a:srgbClr>
                  </a:outerShdw>
                </a:effectLst>
              </a:rPr>
              <a:t>Pastors / Teachers</a:t>
            </a:r>
          </a:p>
        </p:txBody>
      </p:sp>
    </p:spTree>
    <p:extLst>
      <p:ext uri="{BB962C8B-B14F-4D97-AF65-F5344CB8AC3E}">
        <p14:creationId xmlns:p14="http://schemas.microsoft.com/office/powerpoint/2010/main" val="70108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046D8F9-B18B-42F5-B320-22E156F4C0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3980DF08-8878-4A99-871A-573EBF4F3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E0FF3E7-007F-48E0-8352-89CE4375BB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9" name="Rectangle 28">
                <a:extLst>
                  <a:ext uri="{FF2B5EF4-FFF2-40B4-BE49-F238E27FC236}">
                    <a16:creationId xmlns:a16="http://schemas.microsoft.com/office/drawing/2014/main" id="{F02DE4FC-8B38-40C7-A2F5-CBD4C6592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97C509-DDA4-4291-88B3-8E2B1460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96345897-50D9-424E-A94E-18A63AEE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6E6E08-BABA-49E9-884E-4805849158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C4753A-98E7-5B77-ABF9-0E06F7A5BA21}"/>
              </a:ext>
            </a:extLst>
          </p:cNvPr>
          <p:cNvSpPr>
            <a:spLocks noGrp="1"/>
          </p:cNvSpPr>
          <p:nvPr>
            <p:ph type="title"/>
          </p:nvPr>
        </p:nvSpPr>
        <p:spPr>
          <a:xfrm>
            <a:off x="1487487" y="545125"/>
            <a:ext cx="9217026" cy="5794523"/>
          </a:xfrm>
        </p:spPr>
        <p:txBody>
          <a:bodyPr vert="horz" lIns="91440" tIns="45720" rIns="91440" bIns="45720" rtlCol="0" anchor="b">
            <a:normAutofit/>
          </a:bodyPr>
          <a:lstStyle/>
          <a:p>
            <a:pPr algn="ctr"/>
            <a:r>
              <a:rPr lang="en-US" sz="6600" kern="1400" spc="-50" dirty="0">
                <a:solidFill>
                  <a:srgbClr val="FFFF00"/>
                </a:solidFill>
                <a:latin typeface="Calibri Light" panose="020F0302020204030204" pitchFamily="34" charset="0"/>
                <a:cs typeface="Times New Roman" panose="02020603050405020304" pitchFamily="18" charset="0"/>
              </a:rPr>
              <a:t>4:12</a:t>
            </a:r>
            <a:r>
              <a:rPr lang="en-US" sz="6600" kern="1400" spc="-50" dirty="0">
                <a:latin typeface="Calibri Light" panose="020F0302020204030204" pitchFamily="34" charset="0"/>
                <a:cs typeface="Times New Roman" panose="02020603050405020304" pitchFamily="18" charset="0"/>
              </a:rPr>
              <a:t> – to equip the saints for the work of ministry, </a:t>
            </a:r>
            <a:br>
              <a:rPr lang="en-US" sz="6600" kern="1400" spc="-50" dirty="0">
                <a:latin typeface="Calibri Light" panose="020F0302020204030204" pitchFamily="34" charset="0"/>
                <a:cs typeface="Times New Roman" panose="02020603050405020304" pitchFamily="18" charset="0"/>
              </a:rPr>
            </a:br>
            <a:r>
              <a:rPr lang="en-US" sz="6600" kern="1400" spc="-50" dirty="0">
                <a:latin typeface="Calibri Light" panose="020F0302020204030204" pitchFamily="34" charset="0"/>
                <a:cs typeface="Times New Roman" panose="02020603050405020304" pitchFamily="18" charset="0"/>
              </a:rPr>
              <a:t>for building up the </a:t>
            </a:r>
            <a:br>
              <a:rPr lang="en-US" sz="6600" kern="1400" spc="-50" dirty="0">
                <a:latin typeface="Calibri Light" panose="020F0302020204030204" pitchFamily="34" charset="0"/>
                <a:cs typeface="Times New Roman" panose="02020603050405020304" pitchFamily="18" charset="0"/>
              </a:rPr>
            </a:br>
            <a:r>
              <a:rPr lang="en-US" sz="6600" kern="1400" spc="-50" dirty="0">
                <a:latin typeface="Calibri Light" panose="020F0302020204030204" pitchFamily="34" charset="0"/>
                <a:cs typeface="Times New Roman" panose="02020603050405020304" pitchFamily="18" charset="0"/>
              </a:rPr>
              <a:t>body of Christ. </a:t>
            </a:r>
            <a:br>
              <a:rPr lang="en-US" sz="4800" kern="1400" spc="-50" dirty="0">
                <a:latin typeface="Calibri Light" panose="020F0302020204030204" pitchFamily="34" charset="0"/>
                <a:cs typeface="Times New Roman" panose="02020603050405020304" pitchFamily="18" charset="0"/>
              </a:rPr>
            </a:br>
            <a:br>
              <a:rPr lang="en-US" sz="4800" kern="1400" spc="-50" dirty="0">
                <a:latin typeface="Calibri Light" panose="020F0302020204030204" pitchFamily="34" charset="0"/>
                <a:cs typeface="Times New Roman" panose="02020603050405020304" pitchFamily="18" charset="0"/>
              </a:rPr>
            </a:br>
            <a:endParaRPr lang="en-US" sz="4800" kern="1400" spc="-50"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86288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A9F3-FD5B-4C33-4565-E510EBD6BF6B}"/>
              </a:ext>
            </a:extLst>
          </p:cNvPr>
          <p:cNvSpPr>
            <a:spLocks noGrp="1"/>
          </p:cNvSpPr>
          <p:nvPr>
            <p:ph type="title"/>
          </p:nvPr>
        </p:nvSpPr>
        <p:spPr>
          <a:xfrm>
            <a:off x="550862" y="895265"/>
            <a:ext cx="11090275" cy="5759450"/>
          </a:xfrm>
        </p:spPr>
        <p:txBody>
          <a:bodyPr>
            <a:normAutofit fontScale="90000"/>
          </a:bodyPr>
          <a:lstStyle/>
          <a:p>
            <a:r>
              <a:rPr lang="en-US" dirty="0"/>
              <a:t>2. </a:t>
            </a:r>
            <a:r>
              <a:rPr lang="en-US" dirty="0">
                <a:solidFill>
                  <a:srgbClr val="FFFF00"/>
                </a:solidFill>
              </a:rPr>
              <a:t>WHY</a:t>
            </a:r>
            <a:r>
              <a:rPr lang="en-US" dirty="0"/>
              <a:t> </a:t>
            </a:r>
            <a:r>
              <a:rPr lang="en-US" dirty="0">
                <a:solidFill>
                  <a:srgbClr val="FFFF00"/>
                </a:solidFill>
              </a:rPr>
              <a:t>were they given– </a:t>
            </a:r>
            <a:br>
              <a:rPr lang="en-US"/>
            </a:br>
            <a:r>
              <a:rPr lang="en-US"/>
              <a:t>	a</a:t>
            </a:r>
            <a:r>
              <a:rPr lang="en-US" dirty="0"/>
              <a:t>.) Equip the saints</a:t>
            </a:r>
            <a:br>
              <a:rPr lang="en-US"/>
            </a:br>
            <a:r>
              <a:rPr lang="en-US"/>
              <a:t>	b</a:t>
            </a:r>
            <a:r>
              <a:rPr lang="en-US" dirty="0"/>
              <a:t>.) Work of ministry</a:t>
            </a:r>
            <a:br>
              <a:rPr lang="en-US"/>
            </a:br>
            <a:r>
              <a:rPr lang="en-US"/>
              <a:t>	c</a:t>
            </a:r>
            <a:r>
              <a:rPr lang="en-US" dirty="0"/>
              <a:t>.)  Build up the body</a:t>
            </a:r>
          </a:p>
        </p:txBody>
      </p:sp>
    </p:spTree>
    <p:extLst>
      <p:ext uri="{BB962C8B-B14F-4D97-AF65-F5344CB8AC3E}">
        <p14:creationId xmlns:p14="http://schemas.microsoft.com/office/powerpoint/2010/main" val="236903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A9F3-FD5B-4C33-4565-E510EBD6BF6B}"/>
              </a:ext>
            </a:extLst>
          </p:cNvPr>
          <p:cNvSpPr>
            <a:spLocks noGrp="1"/>
          </p:cNvSpPr>
          <p:nvPr>
            <p:ph type="title"/>
          </p:nvPr>
        </p:nvSpPr>
        <p:spPr>
          <a:xfrm>
            <a:off x="482901" y="919979"/>
            <a:ext cx="11090275" cy="5759450"/>
          </a:xfrm>
        </p:spPr>
        <p:txBody>
          <a:bodyPr>
            <a:normAutofit/>
          </a:bodyPr>
          <a:lstStyle/>
          <a:p>
            <a:r>
              <a:rPr lang="en-US" dirty="0"/>
              <a:t>3. </a:t>
            </a:r>
            <a:r>
              <a:rPr lang="en-US" dirty="0">
                <a:solidFill>
                  <a:srgbClr val="FFFF00"/>
                </a:solidFill>
              </a:rPr>
              <a:t>Reason? Build up the </a:t>
            </a:r>
            <a:br>
              <a:rPr lang="en-US" dirty="0"/>
            </a:br>
            <a:r>
              <a:rPr lang="en-US" dirty="0"/>
              <a:t> 	</a:t>
            </a:r>
            <a:r>
              <a:rPr lang="en-US" sz="7300" dirty="0"/>
              <a:t>a.) unity of the faith</a:t>
            </a:r>
            <a:br>
              <a:rPr lang="en-US" sz="7300" dirty="0"/>
            </a:br>
            <a:r>
              <a:rPr lang="en-US" sz="7300" dirty="0"/>
              <a:t>	b.) knowledge of the Son</a:t>
            </a:r>
            <a:br>
              <a:rPr lang="en-US" sz="7300" dirty="0"/>
            </a:br>
            <a:r>
              <a:rPr lang="en-US" sz="7300" dirty="0"/>
              <a:t>	c.)  growth in sp. maturity</a:t>
            </a:r>
            <a:endParaRPr lang="en-US" dirty="0"/>
          </a:p>
        </p:txBody>
      </p:sp>
    </p:spTree>
    <p:extLst>
      <p:ext uri="{BB962C8B-B14F-4D97-AF65-F5344CB8AC3E}">
        <p14:creationId xmlns:p14="http://schemas.microsoft.com/office/powerpoint/2010/main" val="70841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046D8F9-B18B-42F5-B320-22E156F4C0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3980DF08-8878-4A99-871A-573EBF4F3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E0FF3E7-007F-48E0-8352-89CE4375BB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9" name="Rectangle 28">
                <a:extLst>
                  <a:ext uri="{FF2B5EF4-FFF2-40B4-BE49-F238E27FC236}">
                    <a16:creationId xmlns:a16="http://schemas.microsoft.com/office/drawing/2014/main" id="{F02DE4FC-8B38-40C7-A2F5-CBD4C6592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97C509-DDA4-4291-88B3-8E2B1460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96345897-50D9-424E-A94E-18A63AEE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6E6E08-BABA-49E9-884E-4805849158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C4753A-98E7-5B77-ABF9-0E06F7A5BA21}"/>
              </a:ext>
            </a:extLst>
          </p:cNvPr>
          <p:cNvSpPr>
            <a:spLocks noGrp="1"/>
          </p:cNvSpPr>
          <p:nvPr>
            <p:ph type="title"/>
          </p:nvPr>
        </p:nvSpPr>
        <p:spPr>
          <a:xfrm>
            <a:off x="1116844" y="1952284"/>
            <a:ext cx="9217026" cy="5918970"/>
          </a:xfrm>
        </p:spPr>
        <p:txBody>
          <a:bodyPr vert="horz" lIns="91440" tIns="45720" rIns="91440" bIns="45720" rtlCol="0" anchor="b">
            <a:normAutofit fontScale="90000"/>
          </a:bodyPr>
          <a:lstStyle/>
          <a:p>
            <a:pPr algn="ctr"/>
            <a:r>
              <a:rPr lang="en-US" sz="6600" kern="1400" spc="-50" dirty="0">
                <a:solidFill>
                  <a:srgbClr val="FFFF00"/>
                </a:solidFill>
                <a:latin typeface="Calibri Light" panose="020F0302020204030204" pitchFamily="34" charset="0"/>
                <a:cs typeface="Times New Roman" panose="02020603050405020304" pitchFamily="18" charset="0"/>
              </a:rPr>
              <a:t>4:13</a:t>
            </a:r>
            <a:r>
              <a:rPr lang="en-US" sz="6600" kern="1400" spc="-50" dirty="0">
                <a:latin typeface="Calibri Light" panose="020F0302020204030204" pitchFamily="34" charset="0"/>
                <a:cs typeface="Times New Roman" panose="02020603050405020304" pitchFamily="18" charset="0"/>
              </a:rPr>
              <a:t> – until we all attain to the unity of the faith and of the knowledge of the Son of God, to mature manhood, to the measure of the stature of the fullness of Christ…</a:t>
            </a:r>
            <a:br>
              <a:rPr lang="en-US"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4800" kern="1400" spc="-50" dirty="0">
                <a:latin typeface="Calibri Light" panose="020F0302020204030204" pitchFamily="34" charset="0"/>
                <a:cs typeface="Times New Roman" panose="02020603050405020304" pitchFamily="18" charset="0"/>
              </a:rPr>
            </a:br>
            <a:br>
              <a:rPr lang="en-US" sz="4800" kern="1400" spc="-50" dirty="0">
                <a:latin typeface="Calibri Light" panose="020F0302020204030204" pitchFamily="34" charset="0"/>
                <a:cs typeface="Times New Roman" panose="02020603050405020304" pitchFamily="18" charset="0"/>
              </a:rPr>
            </a:br>
            <a:endParaRPr lang="en-US" sz="4800" kern="1400" spc="-50"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829765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046D8F9-B18B-42F5-B320-22E156F4C0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3980DF08-8878-4A99-871A-573EBF4F3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E0FF3E7-007F-48E0-8352-89CE4375BB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9" name="Rectangle 28">
                <a:extLst>
                  <a:ext uri="{FF2B5EF4-FFF2-40B4-BE49-F238E27FC236}">
                    <a16:creationId xmlns:a16="http://schemas.microsoft.com/office/drawing/2014/main" id="{F02DE4FC-8B38-40C7-A2F5-CBD4C6592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97C509-DDA4-4291-88B3-8E2B1460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96345897-50D9-424E-A94E-18A63AEE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6E6E08-BABA-49E9-884E-4805849158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C4753A-98E7-5B77-ABF9-0E06F7A5BA21}"/>
              </a:ext>
            </a:extLst>
          </p:cNvPr>
          <p:cNvSpPr>
            <a:spLocks noGrp="1"/>
          </p:cNvSpPr>
          <p:nvPr>
            <p:ph type="title"/>
          </p:nvPr>
        </p:nvSpPr>
        <p:spPr>
          <a:xfrm>
            <a:off x="1116844" y="1952284"/>
            <a:ext cx="9217026" cy="5918970"/>
          </a:xfrm>
        </p:spPr>
        <p:txBody>
          <a:bodyPr vert="horz" lIns="91440" tIns="45720" rIns="91440" bIns="45720" rtlCol="0" anchor="b">
            <a:normAutofit fontScale="90000"/>
          </a:bodyPr>
          <a:lstStyle/>
          <a:p>
            <a:pPr algn="ctr"/>
            <a:r>
              <a:rPr lang="en-US" sz="5900" kern="1400" spc="-50" dirty="0">
                <a:solidFill>
                  <a:srgbClr val="FFFF00"/>
                </a:solidFill>
                <a:latin typeface="Calibri Light" panose="020F0302020204030204" pitchFamily="34" charset="0"/>
                <a:cs typeface="Times New Roman" panose="02020603050405020304" pitchFamily="18" charset="0"/>
              </a:rPr>
              <a:t>4:14</a:t>
            </a:r>
            <a:r>
              <a:rPr lang="en-US" sz="5900" kern="1400" spc="-50" dirty="0">
                <a:latin typeface="Calibri Light" panose="020F0302020204030204" pitchFamily="34" charset="0"/>
                <a:cs typeface="Times New Roman" panose="02020603050405020304" pitchFamily="18" charset="0"/>
              </a:rPr>
              <a:t> – so that we may no longer be children, tossed to and fro by the waves and carried about by every wind of doctrine, by human cunning, by craftiness in deceitful schemes. </a:t>
            </a:r>
            <a:br>
              <a:rPr lang="en-US"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4800" kern="1400" spc="-50" dirty="0">
                <a:latin typeface="Calibri Light" panose="020F0302020204030204" pitchFamily="34" charset="0"/>
                <a:cs typeface="Times New Roman" panose="02020603050405020304" pitchFamily="18" charset="0"/>
              </a:rPr>
            </a:br>
            <a:br>
              <a:rPr lang="en-US" sz="4800" kern="1400" spc="-50" dirty="0">
                <a:latin typeface="Calibri Light" panose="020F0302020204030204" pitchFamily="34" charset="0"/>
                <a:cs typeface="Times New Roman" panose="02020603050405020304" pitchFamily="18" charset="0"/>
              </a:rPr>
            </a:br>
            <a:endParaRPr lang="en-US" sz="4800" kern="1400" spc="-50"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22354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7F832D9-9E09-40D4-AD67-47851A25D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F3CDA-5763-47EE-C574-8D3E750DE659}"/>
              </a:ext>
            </a:extLst>
          </p:cNvPr>
          <p:cNvSpPr>
            <a:spLocks noGrp="1"/>
          </p:cNvSpPr>
          <p:nvPr>
            <p:ph type="title"/>
          </p:nvPr>
        </p:nvSpPr>
        <p:spPr>
          <a:xfrm>
            <a:off x="540000" y="540000"/>
            <a:ext cx="11101135" cy="1809500"/>
          </a:xfrm>
        </p:spPr>
        <p:txBody>
          <a:bodyPr anchor="t">
            <a:normAutofit/>
          </a:bodyPr>
          <a:lstStyle/>
          <a:p>
            <a:pPr marL="0" marR="0" lvl="0" indent="0" defTabSz="914400" rtl="0" eaLnBrk="0" fontAlgn="base" latinLnBrk="0" hangingPunct="0">
              <a:spcBef>
                <a:spcPct val="0"/>
              </a:spcBef>
              <a:spcAft>
                <a:spcPct val="0"/>
              </a:spcAft>
              <a:buClrTx/>
              <a:buSzTx/>
              <a:buFontTx/>
              <a:buNone/>
              <a:tabLst/>
            </a:pPr>
            <a:r>
              <a:rPr kumimoji="0" lang="en-US" altLang="en-US"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Overview of Ephesians – UNITY IN CHRIST</a:t>
            </a:r>
            <a:endParaRPr kumimoji="0" lang="en-US" altLang="en-US" b="0" i="0" u="none" strike="noStrike" cap="none" normalizeH="0" baseline="0">
              <a:ln>
                <a:noFill/>
              </a:ln>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3CEB44A3-F6E5-07C9-9641-EDD729B7C8F3}"/>
              </a:ext>
            </a:extLst>
          </p:cNvPr>
          <p:cNvGraphicFramePr>
            <a:graphicFrameLocks noGrp="1"/>
          </p:cNvGraphicFramePr>
          <p:nvPr>
            <p:ph idx="1"/>
            <p:extLst>
              <p:ext uri="{D42A27DB-BD31-4B8C-83A1-F6EECF244321}">
                <p14:modId xmlns:p14="http://schemas.microsoft.com/office/powerpoint/2010/main" val="3577346279"/>
              </p:ext>
            </p:extLst>
          </p:nvPr>
        </p:nvGraphicFramePr>
        <p:xfrm>
          <a:off x="539750" y="2682007"/>
          <a:ext cx="11101390" cy="3769804"/>
        </p:xfrm>
        <a:graphic>
          <a:graphicData uri="http://schemas.openxmlformats.org/drawingml/2006/table">
            <a:tbl>
              <a:tblPr firstRow="1" firstCol="1" bandRow="1">
                <a:tableStyleId>{5C22544A-7EE6-4342-B048-85BDC9FD1C3A}</a:tableStyleId>
              </a:tblPr>
              <a:tblGrid>
                <a:gridCol w="1780438">
                  <a:extLst>
                    <a:ext uri="{9D8B030D-6E8A-4147-A177-3AD203B41FA5}">
                      <a16:colId xmlns:a16="http://schemas.microsoft.com/office/drawing/2014/main" val="2447766453"/>
                    </a:ext>
                  </a:extLst>
                </a:gridCol>
                <a:gridCol w="7237584">
                  <a:extLst>
                    <a:ext uri="{9D8B030D-6E8A-4147-A177-3AD203B41FA5}">
                      <a16:colId xmlns:a16="http://schemas.microsoft.com/office/drawing/2014/main" val="874960739"/>
                    </a:ext>
                  </a:extLst>
                </a:gridCol>
                <a:gridCol w="2083368">
                  <a:extLst>
                    <a:ext uri="{9D8B030D-6E8A-4147-A177-3AD203B41FA5}">
                      <a16:colId xmlns:a16="http://schemas.microsoft.com/office/drawing/2014/main" val="4153504990"/>
                    </a:ext>
                  </a:extLst>
                </a:gridCol>
              </a:tblGrid>
              <a:tr h="757790">
                <a:tc>
                  <a:txBody>
                    <a:bodyPr/>
                    <a:lstStyle/>
                    <a:p>
                      <a:pPr marL="0" marR="0">
                        <a:lnSpc>
                          <a:spcPct val="107000"/>
                        </a:lnSpc>
                        <a:spcBef>
                          <a:spcPts val="0"/>
                        </a:spcBef>
                        <a:spcAft>
                          <a:spcPts val="0"/>
                        </a:spcAft>
                      </a:pPr>
                      <a:r>
                        <a:rPr lang="en-US" sz="2200">
                          <a:effectLst/>
                        </a:rPr>
                        <a:t>Chapter 1</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nSpc>
                          <a:spcPct val="107000"/>
                        </a:lnSpc>
                        <a:spcBef>
                          <a:spcPts val="0"/>
                        </a:spcBef>
                        <a:spcAft>
                          <a:spcPts val="0"/>
                        </a:spcAft>
                      </a:pPr>
                      <a:r>
                        <a:rPr lang="en-US" sz="2200">
                          <a:effectLst/>
                        </a:rPr>
                        <a:t>We find spiritual blessings and rejoice in eternal promises</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gn="ctr">
                        <a:lnSpc>
                          <a:spcPct val="107000"/>
                        </a:lnSpc>
                        <a:spcBef>
                          <a:spcPts val="0"/>
                        </a:spcBef>
                        <a:spcAft>
                          <a:spcPts val="0"/>
                        </a:spcAft>
                      </a:pPr>
                      <a:r>
                        <a:rPr lang="en-US" sz="2200">
                          <a:effectLst/>
                        </a:rPr>
                        <a:t>IN CHRIST</a:t>
                      </a:r>
                      <a:endParaRPr lang="en-US" sz="2200">
                        <a:effectLst/>
                        <a:latin typeface="Times New Roman" panose="02020603050405020304" pitchFamily="18" charset="0"/>
                        <a:ea typeface="Calibri" panose="020F0502020204030204" pitchFamily="34" charset="0"/>
                      </a:endParaRPr>
                    </a:p>
                  </a:txBody>
                  <a:tcPr marL="125350" marR="125350" marT="0" marB="0"/>
                </a:tc>
                <a:extLst>
                  <a:ext uri="{0D108BD9-81ED-4DB2-BD59-A6C34878D82A}">
                    <a16:rowId xmlns:a16="http://schemas.microsoft.com/office/drawing/2014/main" val="338172306"/>
                  </a:ext>
                </a:extLst>
              </a:tr>
              <a:tr h="400078">
                <a:tc>
                  <a:txBody>
                    <a:bodyPr/>
                    <a:lstStyle/>
                    <a:p>
                      <a:pPr marL="0" marR="0">
                        <a:lnSpc>
                          <a:spcPct val="107000"/>
                        </a:lnSpc>
                        <a:spcBef>
                          <a:spcPts val="0"/>
                        </a:spcBef>
                        <a:spcAft>
                          <a:spcPts val="0"/>
                        </a:spcAft>
                      </a:pPr>
                      <a:r>
                        <a:rPr lang="en-US" sz="2200">
                          <a:effectLst/>
                        </a:rPr>
                        <a:t>Chapter 2</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nSpc>
                          <a:spcPct val="107000"/>
                        </a:lnSpc>
                        <a:spcBef>
                          <a:spcPts val="0"/>
                        </a:spcBef>
                        <a:spcAft>
                          <a:spcPts val="0"/>
                        </a:spcAft>
                      </a:pPr>
                      <a:r>
                        <a:rPr lang="en-US" sz="2200">
                          <a:effectLst/>
                        </a:rPr>
                        <a:t>We have salvation by grace alone through faith alone </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gn="ctr">
                        <a:lnSpc>
                          <a:spcPct val="107000"/>
                        </a:lnSpc>
                        <a:spcBef>
                          <a:spcPts val="0"/>
                        </a:spcBef>
                        <a:spcAft>
                          <a:spcPts val="0"/>
                        </a:spcAft>
                      </a:pPr>
                      <a:r>
                        <a:rPr lang="en-US" sz="2200">
                          <a:effectLst/>
                        </a:rPr>
                        <a:t>IN CHRIST</a:t>
                      </a:r>
                      <a:endParaRPr lang="en-US" sz="2200">
                        <a:effectLst/>
                        <a:latin typeface="Times New Roman" panose="02020603050405020304" pitchFamily="18" charset="0"/>
                        <a:ea typeface="Calibri" panose="020F0502020204030204" pitchFamily="34" charset="0"/>
                      </a:endParaRPr>
                    </a:p>
                  </a:txBody>
                  <a:tcPr marL="125350" marR="125350" marT="0" marB="0"/>
                </a:tc>
                <a:extLst>
                  <a:ext uri="{0D108BD9-81ED-4DB2-BD59-A6C34878D82A}">
                    <a16:rowId xmlns:a16="http://schemas.microsoft.com/office/drawing/2014/main" val="1100875119"/>
                  </a:ext>
                </a:extLst>
              </a:tr>
              <a:tr h="400078">
                <a:tc>
                  <a:txBody>
                    <a:bodyPr/>
                    <a:lstStyle/>
                    <a:p>
                      <a:pPr marL="0" marR="0">
                        <a:lnSpc>
                          <a:spcPct val="107000"/>
                        </a:lnSpc>
                        <a:spcBef>
                          <a:spcPts val="0"/>
                        </a:spcBef>
                        <a:spcAft>
                          <a:spcPts val="0"/>
                        </a:spcAft>
                      </a:pPr>
                      <a:r>
                        <a:rPr lang="en-US" sz="2200">
                          <a:effectLst/>
                        </a:rPr>
                        <a:t>Chapter 3</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nSpc>
                          <a:spcPct val="107000"/>
                        </a:lnSpc>
                        <a:spcBef>
                          <a:spcPts val="0"/>
                        </a:spcBef>
                        <a:spcAft>
                          <a:spcPts val="0"/>
                        </a:spcAft>
                      </a:pPr>
                      <a:r>
                        <a:rPr lang="en-US" sz="2200">
                          <a:effectLst/>
                        </a:rPr>
                        <a:t>The mystery of God is revealed, we have salvation</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gn="ctr">
                        <a:lnSpc>
                          <a:spcPct val="107000"/>
                        </a:lnSpc>
                        <a:spcBef>
                          <a:spcPts val="0"/>
                        </a:spcBef>
                        <a:spcAft>
                          <a:spcPts val="0"/>
                        </a:spcAft>
                      </a:pPr>
                      <a:r>
                        <a:rPr lang="en-US" sz="2200">
                          <a:effectLst/>
                        </a:rPr>
                        <a:t>IN CHRIST</a:t>
                      </a:r>
                      <a:endParaRPr lang="en-US" sz="2200">
                        <a:effectLst/>
                        <a:latin typeface="Times New Roman" panose="02020603050405020304" pitchFamily="18" charset="0"/>
                        <a:ea typeface="Calibri" panose="020F0502020204030204" pitchFamily="34" charset="0"/>
                      </a:endParaRPr>
                    </a:p>
                  </a:txBody>
                  <a:tcPr marL="125350" marR="125350" marT="0" marB="0"/>
                </a:tc>
                <a:extLst>
                  <a:ext uri="{0D108BD9-81ED-4DB2-BD59-A6C34878D82A}">
                    <a16:rowId xmlns:a16="http://schemas.microsoft.com/office/drawing/2014/main" val="1487888683"/>
                  </a:ext>
                </a:extLst>
              </a:tr>
              <a:tr h="757790">
                <a:tc>
                  <a:txBody>
                    <a:bodyPr/>
                    <a:lstStyle/>
                    <a:p>
                      <a:pPr marL="0" marR="0">
                        <a:lnSpc>
                          <a:spcPct val="107000"/>
                        </a:lnSpc>
                        <a:spcBef>
                          <a:spcPts val="0"/>
                        </a:spcBef>
                        <a:spcAft>
                          <a:spcPts val="0"/>
                        </a:spcAft>
                      </a:pPr>
                      <a:r>
                        <a:rPr lang="en-US" sz="2200">
                          <a:effectLst/>
                        </a:rPr>
                        <a:t>Chapter 4</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nSpc>
                          <a:spcPct val="107000"/>
                        </a:lnSpc>
                        <a:spcBef>
                          <a:spcPts val="0"/>
                        </a:spcBef>
                        <a:spcAft>
                          <a:spcPts val="0"/>
                        </a:spcAft>
                      </a:pPr>
                      <a:r>
                        <a:rPr lang="en-US" sz="2200">
                          <a:effectLst/>
                        </a:rPr>
                        <a:t>While serving w/diff gifts and in diff offices, we are unified</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gn="ctr">
                        <a:lnSpc>
                          <a:spcPct val="107000"/>
                        </a:lnSpc>
                        <a:spcBef>
                          <a:spcPts val="0"/>
                        </a:spcBef>
                        <a:spcAft>
                          <a:spcPts val="0"/>
                        </a:spcAft>
                      </a:pPr>
                      <a:r>
                        <a:rPr lang="en-US" sz="2200">
                          <a:effectLst/>
                        </a:rPr>
                        <a:t>IN CHRIST</a:t>
                      </a:r>
                      <a:endParaRPr lang="en-US" sz="2200">
                        <a:effectLst/>
                        <a:latin typeface="Times New Roman" panose="02020603050405020304" pitchFamily="18" charset="0"/>
                        <a:ea typeface="Calibri" panose="020F0502020204030204" pitchFamily="34" charset="0"/>
                      </a:endParaRPr>
                    </a:p>
                  </a:txBody>
                  <a:tcPr marL="125350" marR="125350" marT="0" marB="0"/>
                </a:tc>
                <a:extLst>
                  <a:ext uri="{0D108BD9-81ED-4DB2-BD59-A6C34878D82A}">
                    <a16:rowId xmlns:a16="http://schemas.microsoft.com/office/drawing/2014/main" val="2411564899"/>
                  </a:ext>
                </a:extLst>
              </a:tr>
              <a:tr h="400078">
                <a:tc>
                  <a:txBody>
                    <a:bodyPr/>
                    <a:lstStyle/>
                    <a:p>
                      <a:pPr marL="0" marR="0">
                        <a:lnSpc>
                          <a:spcPct val="107000"/>
                        </a:lnSpc>
                        <a:spcBef>
                          <a:spcPts val="0"/>
                        </a:spcBef>
                        <a:spcAft>
                          <a:spcPts val="0"/>
                        </a:spcAft>
                      </a:pPr>
                      <a:r>
                        <a:rPr lang="en-US" sz="2200">
                          <a:effectLst/>
                        </a:rPr>
                        <a:t>Chapter 5</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nSpc>
                          <a:spcPct val="107000"/>
                        </a:lnSpc>
                        <a:spcBef>
                          <a:spcPts val="0"/>
                        </a:spcBef>
                        <a:spcAft>
                          <a:spcPts val="0"/>
                        </a:spcAft>
                      </a:pPr>
                      <a:r>
                        <a:rPr lang="en-US" sz="2200">
                          <a:effectLst/>
                        </a:rPr>
                        <a:t>Family life is focused on holy living as we share our love</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gn="ctr">
                        <a:lnSpc>
                          <a:spcPct val="107000"/>
                        </a:lnSpc>
                        <a:spcBef>
                          <a:spcPts val="0"/>
                        </a:spcBef>
                        <a:spcAft>
                          <a:spcPts val="0"/>
                        </a:spcAft>
                      </a:pPr>
                      <a:r>
                        <a:rPr lang="en-US" sz="2200">
                          <a:effectLst/>
                        </a:rPr>
                        <a:t>IN CHRIST</a:t>
                      </a:r>
                      <a:endParaRPr lang="en-US" sz="2200">
                        <a:effectLst/>
                        <a:latin typeface="Times New Roman" panose="02020603050405020304" pitchFamily="18" charset="0"/>
                        <a:ea typeface="Calibri" panose="020F0502020204030204" pitchFamily="34" charset="0"/>
                      </a:endParaRPr>
                    </a:p>
                  </a:txBody>
                  <a:tcPr marL="125350" marR="125350" marT="0" marB="0"/>
                </a:tc>
                <a:extLst>
                  <a:ext uri="{0D108BD9-81ED-4DB2-BD59-A6C34878D82A}">
                    <a16:rowId xmlns:a16="http://schemas.microsoft.com/office/drawing/2014/main" val="4235977051"/>
                  </a:ext>
                </a:extLst>
              </a:tr>
              <a:tr h="757790">
                <a:tc>
                  <a:txBody>
                    <a:bodyPr/>
                    <a:lstStyle/>
                    <a:p>
                      <a:pPr marL="0" marR="0">
                        <a:lnSpc>
                          <a:spcPct val="107000"/>
                        </a:lnSpc>
                        <a:spcBef>
                          <a:spcPts val="0"/>
                        </a:spcBef>
                        <a:spcAft>
                          <a:spcPts val="0"/>
                        </a:spcAft>
                      </a:pPr>
                      <a:r>
                        <a:rPr lang="en-US" sz="2200">
                          <a:effectLst/>
                        </a:rPr>
                        <a:t>Chapter 6</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nSpc>
                          <a:spcPct val="107000"/>
                        </a:lnSpc>
                        <a:spcBef>
                          <a:spcPts val="0"/>
                        </a:spcBef>
                        <a:spcAft>
                          <a:spcPts val="0"/>
                        </a:spcAft>
                      </a:pPr>
                      <a:r>
                        <a:rPr lang="en-US" sz="2200">
                          <a:effectLst/>
                        </a:rPr>
                        <a:t>Spiritual warfare is fought while wearing the armor of God and standing firm</a:t>
                      </a:r>
                      <a:endParaRPr lang="en-US" sz="2200">
                        <a:effectLst/>
                        <a:latin typeface="Times New Roman" panose="02020603050405020304" pitchFamily="18" charset="0"/>
                        <a:ea typeface="Calibri" panose="020F0502020204030204" pitchFamily="34" charset="0"/>
                      </a:endParaRPr>
                    </a:p>
                  </a:txBody>
                  <a:tcPr marL="125350" marR="125350" marT="0" marB="0"/>
                </a:tc>
                <a:tc>
                  <a:txBody>
                    <a:bodyPr/>
                    <a:lstStyle/>
                    <a:p>
                      <a:pPr marL="0" marR="0" algn="ctr">
                        <a:lnSpc>
                          <a:spcPct val="107000"/>
                        </a:lnSpc>
                        <a:spcBef>
                          <a:spcPts val="0"/>
                        </a:spcBef>
                        <a:spcAft>
                          <a:spcPts val="0"/>
                        </a:spcAft>
                      </a:pPr>
                      <a:r>
                        <a:rPr lang="en-US" sz="2200">
                          <a:effectLst/>
                        </a:rPr>
                        <a:t>IN CHRIST</a:t>
                      </a:r>
                      <a:endParaRPr lang="en-US" sz="2200">
                        <a:effectLst/>
                        <a:latin typeface="Times New Roman" panose="02020603050405020304" pitchFamily="18" charset="0"/>
                        <a:ea typeface="Calibri" panose="020F0502020204030204" pitchFamily="34" charset="0"/>
                      </a:endParaRPr>
                    </a:p>
                  </a:txBody>
                  <a:tcPr marL="125350" marR="125350" marT="0" marB="0"/>
                </a:tc>
                <a:extLst>
                  <a:ext uri="{0D108BD9-81ED-4DB2-BD59-A6C34878D82A}">
                    <a16:rowId xmlns:a16="http://schemas.microsoft.com/office/drawing/2014/main" val="1597935561"/>
                  </a:ext>
                </a:extLst>
              </a:tr>
            </a:tbl>
          </a:graphicData>
        </a:graphic>
      </p:graphicFrame>
    </p:spTree>
    <p:extLst>
      <p:ext uri="{BB962C8B-B14F-4D97-AF65-F5344CB8AC3E}">
        <p14:creationId xmlns:p14="http://schemas.microsoft.com/office/powerpoint/2010/main" val="1759835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51"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F48C4A-2070-62CA-06C4-082B97D41BE8}"/>
              </a:ext>
            </a:extLst>
          </p:cNvPr>
          <p:cNvSpPr>
            <a:spLocks noGrp="1"/>
          </p:cNvSpPr>
          <p:nvPr>
            <p:ph type="title"/>
          </p:nvPr>
        </p:nvSpPr>
        <p:spPr>
          <a:xfrm>
            <a:off x="540000" y="540000"/>
            <a:ext cx="5437187" cy="4792050"/>
          </a:xfrm>
        </p:spPr>
        <p:txBody>
          <a:bodyPr vert="horz" lIns="91440" tIns="45720" rIns="91440" bIns="45720" rtlCol="0" anchor="t">
            <a:normAutofit/>
          </a:bodyPr>
          <a:lstStyle/>
          <a:p>
            <a:r>
              <a:rPr lang="en-US" sz="8100">
                <a:effectLst>
                  <a:outerShdw blurRad="38100" dist="38100" dir="2700000" algn="tl">
                    <a:srgbClr val="000000">
                      <a:alpha val="43137"/>
                    </a:srgbClr>
                  </a:outerShdw>
                </a:effectLst>
              </a:rPr>
              <a:t>Judaizers</a:t>
            </a:r>
            <a:br>
              <a:rPr lang="en-US" sz="8100">
                <a:effectLst>
                  <a:outerShdw blurRad="38100" dist="38100" dir="2700000" algn="tl">
                    <a:srgbClr val="000000">
                      <a:alpha val="43137"/>
                    </a:srgbClr>
                  </a:outerShdw>
                </a:effectLst>
              </a:rPr>
            </a:br>
            <a:r>
              <a:rPr lang="en-US" sz="8100">
                <a:effectLst>
                  <a:outerShdw blurRad="38100" dist="38100" dir="2700000" algn="tl">
                    <a:srgbClr val="000000">
                      <a:alpha val="43137"/>
                    </a:srgbClr>
                  </a:outerShdw>
                </a:effectLst>
              </a:rPr>
              <a:t>Syncretism</a:t>
            </a:r>
            <a:br>
              <a:rPr lang="en-US" sz="8100">
                <a:effectLst>
                  <a:outerShdw blurRad="38100" dist="38100" dir="2700000" algn="tl">
                    <a:srgbClr val="000000">
                      <a:alpha val="43137"/>
                    </a:srgbClr>
                  </a:outerShdw>
                </a:effectLst>
              </a:rPr>
            </a:br>
            <a:r>
              <a:rPr lang="en-US" sz="8100">
                <a:effectLst>
                  <a:outerShdw blurRad="38100" dist="38100" dir="2700000" algn="tl">
                    <a:srgbClr val="000000">
                      <a:alpha val="43137"/>
                    </a:srgbClr>
                  </a:outerShdw>
                </a:effectLst>
              </a:rPr>
              <a:t>Docetism</a:t>
            </a:r>
            <a:br>
              <a:rPr lang="en-US" sz="8100">
                <a:effectLst>
                  <a:outerShdw blurRad="38100" dist="38100" dir="2700000" algn="tl">
                    <a:srgbClr val="000000">
                      <a:alpha val="43137"/>
                    </a:srgbClr>
                  </a:outerShdw>
                </a:effectLst>
              </a:rPr>
            </a:br>
            <a:r>
              <a:rPr lang="en-US" sz="8100">
                <a:effectLst>
                  <a:outerShdw blurRad="38100" dist="38100" dir="2700000" algn="tl">
                    <a:srgbClr val="000000">
                      <a:alpha val="43137"/>
                    </a:srgbClr>
                  </a:outerShdw>
                </a:effectLst>
              </a:rPr>
              <a:t>Gnosticism</a:t>
            </a:r>
          </a:p>
        </p:txBody>
      </p:sp>
      <p:grpSp>
        <p:nvGrpSpPr>
          <p:cNvPr id="24" name="Group 23">
            <a:extLst>
              <a:ext uri="{FF2B5EF4-FFF2-40B4-BE49-F238E27FC236}">
                <a16:creationId xmlns:a16="http://schemas.microsoft.com/office/drawing/2014/main" id="{A7014575-F0CE-4EAB-917E-3325411BA2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25" name="Oval 24">
              <a:extLst>
                <a:ext uri="{FF2B5EF4-FFF2-40B4-BE49-F238E27FC236}">
                  <a16:creationId xmlns:a16="http://schemas.microsoft.com/office/drawing/2014/main" id="{2DB3702B-264B-4A16-B3FF-E2B1366D57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2A33E2F-6DB3-47D1-B577-F0D4289E8A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4F24FF8-D392-412B-AB34-A7D89311B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close-up of a flag&#10;&#10;Description automatically generated with medium confidence">
            <a:extLst>
              <a:ext uri="{FF2B5EF4-FFF2-40B4-BE49-F238E27FC236}">
                <a16:creationId xmlns:a16="http://schemas.microsoft.com/office/drawing/2014/main" id="{6A344A19-431E-F5CE-1F0F-23EFBF8BF8C7}"/>
              </a:ext>
            </a:extLst>
          </p:cNvPr>
          <p:cNvPicPr>
            <a:picLocks noChangeAspect="1"/>
          </p:cNvPicPr>
          <p:nvPr/>
        </p:nvPicPr>
        <p:blipFill rotWithShape="1">
          <a:blip r:embed="rId2"/>
          <a:srcRect l="12343" r="20906" b="-2"/>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98844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6" name="Rectangle 35">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Oval 36">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8" name="Oval 37">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39" name="Group 38">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4" name="Rectangle 43">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Rectangle 44">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40" name="Group 39">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2" name="Rectangle 41">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42">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1" name="Rectangle 40">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7" name="Rectangle 46">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49" name="Rectangle 48">
            <a:extLst>
              <a:ext uri="{FF2B5EF4-FFF2-40B4-BE49-F238E27FC236}">
                <a16:creationId xmlns:a16="http://schemas.microsoft.com/office/drawing/2014/main" id="{B3B0648F-F727-4512-BA92-1BD09BC2F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D369A5D7-77B5-4E18-863E-0838E5BD3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1999" cy="6858001"/>
            <a:chOff x="0" y="-2"/>
            <a:chExt cx="12191999" cy="6858001"/>
          </a:xfrm>
        </p:grpSpPr>
        <p:sp>
          <p:nvSpPr>
            <p:cNvPr id="52" name="Rectangle 51">
              <a:extLst>
                <a:ext uri="{FF2B5EF4-FFF2-40B4-BE49-F238E27FC236}">
                  <a16:creationId xmlns:a16="http://schemas.microsoft.com/office/drawing/2014/main" id="{74F4330E-CACD-4EBC-9ECE-C74F59E70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B3F0671E-B1C7-491E-8791-C77DB9D431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6200000">
              <a:off x="2295528" y="-2295528"/>
              <a:ext cx="6858000" cy="11449051"/>
              <a:chOff x="0" y="2333625"/>
              <a:chExt cx="9515474" cy="3766109"/>
            </a:xfrm>
          </p:grpSpPr>
          <p:sp>
            <p:nvSpPr>
              <p:cNvPr id="63" name="Rectangle 62">
                <a:extLst>
                  <a:ext uri="{FF2B5EF4-FFF2-40B4-BE49-F238E27FC236}">
                    <a16:creationId xmlns:a16="http://schemas.microsoft.com/office/drawing/2014/main" id="{17994129-E137-4852-BF3C-58752765A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94B37F0-FF8D-4002-80A1-B62AA6B9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C86C068-98BE-4D95-8F90-3ECD2330EEE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3583369" y="-3583369"/>
              <a:ext cx="4713262" cy="11880000"/>
              <a:chOff x="1" y="0"/>
              <a:chExt cx="8305797" cy="6858000"/>
            </a:xfrm>
          </p:grpSpPr>
          <p:sp>
            <p:nvSpPr>
              <p:cNvPr id="61" name="Rectangle 60">
                <a:extLst>
                  <a:ext uri="{FF2B5EF4-FFF2-40B4-BE49-F238E27FC236}">
                    <a16:creationId xmlns:a16="http://schemas.microsoft.com/office/drawing/2014/main" id="{1CFE4A69-A856-482E-866E-7BDDD4E83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EDEB4A8-72D4-4010-9E8C-68EF28D0F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F8BAB9CE-C889-4F77-8FD0-EF8975285AC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676525" y="0"/>
              <a:ext cx="9515473" cy="3766109"/>
              <a:chOff x="2333625" y="2433367"/>
              <a:chExt cx="9897159" cy="3766109"/>
            </a:xfrm>
          </p:grpSpPr>
          <p:sp>
            <p:nvSpPr>
              <p:cNvPr id="59" name="Rectangle 58">
                <a:extLst>
                  <a:ext uri="{FF2B5EF4-FFF2-40B4-BE49-F238E27FC236}">
                    <a16:creationId xmlns:a16="http://schemas.microsoft.com/office/drawing/2014/main" id="{04056E93-2EC4-4779-8DC5-B74DDEB81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1ADEA62-FF24-4D27-9132-AD812B7D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F96C0CD4-2D19-479E-A96D-EB86055B314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9515473" cy="3766109"/>
              <a:chOff x="0" y="2333625"/>
              <a:chExt cx="9515473" cy="3766109"/>
            </a:xfrm>
          </p:grpSpPr>
          <p:sp>
            <p:nvSpPr>
              <p:cNvPr id="57" name="Rectangle 56">
                <a:extLst>
                  <a:ext uri="{FF2B5EF4-FFF2-40B4-BE49-F238E27FC236}">
                    <a16:creationId xmlns:a16="http://schemas.microsoft.com/office/drawing/2014/main" id="{1FBD99C9-4BB9-44A5-8DBB-2D584205D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56808D9-2D89-4592-82A3-B351EE680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Rectangle 65">
            <a:extLst>
              <a:ext uri="{FF2B5EF4-FFF2-40B4-BE49-F238E27FC236}">
                <a16:creationId xmlns:a16="http://schemas.microsoft.com/office/drawing/2014/main" id="{5A009C92-3F81-435A-B307-3F63B2541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100000">
                <a:schemeClr val="bg2">
                  <a:alpha val="0"/>
                </a:schemeClr>
              </a:gs>
            </a:gsLst>
            <a:lin ang="162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AC4753A-98E7-5B77-ABF9-0E06F7A5BA21}"/>
              </a:ext>
            </a:extLst>
          </p:cNvPr>
          <p:cNvSpPr>
            <a:spLocks noGrp="1"/>
          </p:cNvSpPr>
          <p:nvPr>
            <p:ph type="title"/>
          </p:nvPr>
        </p:nvSpPr>
        <p:spPr>
          <a:xfrm>
            <a:off x="566058" y="2562224"/>
            <a:ext cx="9361646" cy="4989634"/>
          </a:xfrm>
        </p:spPr>
        <p:txBody>
          <a:bodyPr vert="horz" lIns="91440" tIns="45720" rIns="91440" bIns="45720" rtlCol="0" anchor="b">
            <a:normAutofit fontScale="90000"/>
          </a:bodyPr>
          <a:lstStyle/>
          <a:p>
            <a:r>
              <a:rPr lang="en-US" sz="6700" spc="-50" dirty="0">
                <a:solidFill>
                  <a:srgbClr val="FFFF00"/>
                </a:solidFill>
                <a:effectLst>
                  <a:outerShdw blurRad="38100" dist="38100" dir="2700000" algn="tl">
                    <a:srgbClr val="000000">
                      <a:alpha val="43137"/>
                    </a:srgbClr>
                  </a:outerShdw>
                </a:effectLst>
              </a:rPr>
              <a:t>4:15</a:t>
            </a:r>
            <a:r>
              <a:rPr lang="en-US" sz="6700" spc="-50" dirty="0">
                <a:effectLst>
                  <a:outerShdw blurRad="38100" dist="38100" dir="2700000" algn="tl">
                    <a:srgbClr val="000000">
                      <a:alpha val="43137"/>
                    </a:srgbClr>
                  </a:outerShdw>
                </a:effectLst>
              </a:rPr>
              <a:t> – Rather, speaking the truth in love we are to grow up in every way into Him who is the head, into Christ. </a:t>
            </a:r>
            <a:br>
              <a:rPr lang="en-US" sz="4200" spc="-50" dirty="0">
                <a:effectLst/>
              </a:rPr>
            </a:br>
            <a:br>
              <a:rPr lang="en-US" sz="4200" spc="-50" dirty="0">
                <a:effectLst/>
              </a:rPr>
            </a:br>
            <a:br>
              <a:rPr lang="en-US" sz="4200" spc="-50" dirty="0">
                <a:effectLst/>
              </a:rPr>
            </a:br>
            <a:br>
              <a:rPr lang="en-US" sz="4200" spc="-50" dirty="0"/>
            </a:br>
            <a:br>
              <a:rPr lang="en-US" sz="4200" spc="-50" dirty="0"/>
            </a:br>
            <a:endParaRPr lang="en-US" sz="4200" spc="-50" dirty="0"/>
          </a:p>
        </p:txBody>
      </p:sp>
    </p:spTree>
    <p:extLst>
      <p:ext uri="{BB962C8B-B14F-4D97-AF65-F5344CB8AC3E}">
        <p14:creationId xmlns:p14="http://schemas.microsoft.com/office/powerpoint/2010/main" val="101662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046D8F9-B18B-42F5-B320-22E156F4C0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3980DF08-8878-4A99-871A-573EBF4F3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E0FF3E7-007F-48E0-8352-89CE4375BB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9" name="Rectangle 28">
                <a:extLst>
                  <a:ext uri="{FF2B5EF4-FFF2-40B4-BE49-F238E27FC236}">
                    <a16:creationId xmlns:a16="http://schemas.microsoft.com/office/drawing/2014/main" id="{F02DE4FC-8B38-40C7-A2F5-CBD4C6592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97C509-DDA4-4291-88B3-8E2B1460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96345897-50D9-424E-A94E-18A63AEE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6E6E08-BABA-49E9-884E-4805849158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C4753A-98E7-5B77-ABF9-0E06F7A5BA21}"/>
              </a:ext>
            </a:extLst>
          </p:cNvPr>
          <p:cNvSpPr>
            <a:spLocks noGrp="1"/>
          </p:cNvSpPr>
          <p:nvPr>
            <p:ph type="title"/>
          </p:nvPr>
        </p:nvSpPr>
        <p:spPr>
          <a:xfrm>
            <a:off x="1135993" y="2160000"/>
            <a:ext cx="9775589" cy="5718335"/>
          </a:xfrm>
        </p:spPr>
        <p:txBody>
          <a:bodyPr vert="horz" lIns="91440" tIns="45720" rIns="91440" bIns="45720" rtlCol="0" anchor="b">
            <a:normAutofit fontScale="90000"/>
          </a:bodyPr>
          <a:lstStyle/>
          <a:p>
            <a:pPr algn="ctr"/>
            <a:r>
              <a:rPr lang="en-US" kern="1400" spc="-50" dirty="0">
                <a:solidFill>
                  <a:srgbClr val="FFFF00"/>
                </a:solidFill>
                <a:effectLst>
                  <a:outerShdw blurRad="38100" dist="38100" dir="2700000" algn="tl">
                    <a:srgbClr val="000000">
                      <a:alpha val="43137"/>
                    </a:srgbClr>
                  </a:outerShdw>
                </a:effectLst>
                <a:latin typeface="Calibri Light" panose="020F0302020204030204" pitchFamily="34" charset="0"/>
                <a:cs typeface="Times New Roman" panose="02020603050405020304" pitchFamily="18" charset="0"/>
              </a:rPr>
              <a:t>4:16</a:t>
            </a:r>
            <a:r>
              <a:rPr lang="en-US" kern="1400" spc="-50" dirty="0">
                <a:effectLst>
                  <a:outerShdw blurRad="38100" dist="38100" dir="2700000" algn="tl">
                    <a:srgbClr val="000000">
                      <a:alpha val="43137"/>
                    </a:srgbClr>
                  </a:outerShdw>
                </a:effectLst>
                <a:latin typeface="Calibri Light" panose="020F0302020204030204" pitchFamily="34" charset="0"/>
                <a:cs typeface="Times New Roman" panose="02020603050405020304" pitchFamily="18" charset="0"/>
              </a:rPr>
              <a:t> – from whom the whole body, joined and held together by every joint with which it is equipped, when each part is working properly, makes the body grow so that it builds itself up in love. </a:t>
            </a:r>
            <a:br>
              <a:rPr lang="en-US"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4800" kern="1400" spc="-50" dirty="0">
                <a:latin typeface="Calibri Light" panose="020F0302020204030204" pitchFamily="34" charset="0"/>
                <a:cs typeface="Times New Roman" panose="02020603050405020304" pitchFamily="18" charset="0"/>
              </a:rPr>
            </a:br>
            <a:br>
              <a:rPr lang="en-US" sz="4800" kern="1400" spc="-50" dirty="0">
                <a:latin typeface="Calibri Light" panose="020F0302020204030204" pitchFamily="34" charset="0"/>
                <a:cs typeface="Times New Roman" panose="02020603050405020304" pitchFamily="18" charset="0"/>
              </a:rPr>
            </a:br>
            <a:endParaRPr lang="en-US" sz="4800" kern="1400" spc="-50"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29869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9585-64EB-8C02-0D44-616FBCDBA863}"/>
              </a:ext>
            </a:extLst>
          </p:cNvPr>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The RECAP </a:t>
            </a:r>
            <a:r>
              <a:rPr lang="en-US" dirty="0">
                <a:effectLst>
                  <a:outerShdw blurRad="38100" dist="38100" dir="2700000" algn="tl">
                    <a:srgbClr val="000000">
                      <a:alpha val="43137"/>
                    </a:srgbClr>
                  </a:outerShdw>
                </a:effectLst>
              </a:rPr>
              <a:t>– Growing Stronger through Ministry</a:t>
            </a:r>
          </a:p>
        </p:txBody>
      </p:sp>
      <p:sp>
        <p:nvSpPr>
          <p:cNvPr id="3" name="Content Placeholder 2">
            <a:extLst>
              <a:ext uri="{FF2B5EF4-FFF2-40B4-BE49-F238E27FC236}">
                <a16:creationId xmlns:a16="http://schemas.microsoft.com/office/drawing/2014/main" id="{93C9F211-FB2C-7195-B85B-60630551DAF9}"/>
              </a:ext>
            </a:extLst>
          </p:cNvPr>
          <p:cNvSpPr>
            <a:spLocks noGrp="1"/>
          </p:cNvSpPr>
          <p:nvPr>
            <p:ph idx="1"/>
          </p:nvPr>
        </p:nvSpPr>
        <p:spPr>
          <a:xfrm>
            <a:off x="1046627" y="2473282"/>
            <a:ext cx="11101136" cy="3779837"/>
          </a:xfrm>
        </p:spPr>
        <p:txBody>
          <a:bodyPr>
            <a:normAutofit lnSpcReduction="10000"/>
          </a:bodyPr>
          <a:lstStyle/>
          <a:p>
            <a:r>
              <a:rPr lang="en-US" sz="4400" dirty="0">
                <a:effectLst>
                  <a:outerShdw blurRad="38100" dist="38100" dir="2700000" algn="tl">
                    <a:srgbClr val="000000">
                      <a:alpha val="43137"/>
                    </a:srgbClr>
                  </a:outerShdw>
                </a:effectLst>
              </a:rPr>
              <a:t>A.) The </a:t>
            </a:r>
            <a:r>
              <a:rPr lang="en-US" sz="4400" b="1" u="sng" dirty="0">
                <a:effectLst>
                  <a:outerShdw blurRad="38100" dist="38100" dir="2700000" algn="tl">
                    <a:srgbClr val="000000">
                      <a:alpha val="43137"/>
                    </a:srgbClr>
                  </a:outerShdw>
                </a:effectLst>
              </a:rPr>
              <a:t>Foundation</a:t>
            </a:r>
            <a:r>
              <a:rPr lang="en-US" sz="4400" dirty="0">
                <a:effectLst>
                  <a:outerShdw blurRad="38100" dist="38100" dir="2700000" algn="tl">
                    <a:srgbClr val="000000">
                      <a:alpha val="43137"/>
                    </a:srgbClr>
                  </a:outerShdw>
                </a:effectLst>
              </a:rPr>
              <a:t> of the church</a:t>
            </a:r>
          </a:p>
          <a:p>
            <a:r>
              <a:rPr lang="en-US" sz="4400" dirty="0">
                <a:effectLst>
                  <a:outerShdw blurRad="38100" dist="38100" dir="2700000" algn="tl">
                    <a:srgbClr val="000000">
                      <a:alpha val="43137"/>
                    </a:srgbClr>
                  </a:outerShdw>
                </a:effectLst>
              </a:rPr>
              <a:t>B.) The </a:t>
            </a:r>
            <a:r>
              <a:rPr lang="en-US" sz="4400" b="1" u="sng" dirty="0">
                <a:effectLst>
                  <a:outerShdw blurRad="38100" dist="38100" dir="2700000" algn="tl">
                    <a:srgbClr val="000000">
                      <a:alpha val="43137"/>
                    </a:srgbClr>
                  </a:outerShdw>
                </a:effectLst>
              </a:rPr>
              <a:t>Extension</a:t>
            </a:r>
            <a:r>
              <a:rPr lang="en-US" sz="4400" dirty="0">
                <a:effectLst>
                  <a:outerShdw blurRad="38100" dist="38100" dir="2700000" algn="tl">
                    <a:srgbClr val="000000">
                      <a:alpha val="43137"/>
                    </a:srgbClr>
                  </a:outerShdw>
                </a:effectLst>
              </a:rPr>
              <a:t> of the church</a:t>
            </a:r>
          </a:p>
          <a:p>
            <a:r>
              <a:rPr lang="en-US" sz="4400" dirty="0">
                <a:effectLst>
                  <a:outerShdw blurRad="38100" dist="38100" dir="2700000" algn="tl">
                    <a:srgbClr val="000000">
                      <a:alpha val="43137"/>
                    </a:srgbClr>
                  </a:outerShdw>
                </a:effectLst>
              </a:rPr>
              <a:t>C.) The </a:t>
            </a:r>
            <a:r>
              <a:rPr lang="en-US" sz="4400" b="1" u="sng" dirty="0">
                <a:effectLst>
                  <a:outerShdw blurRad="38100" dist="38100" dir="2700000" algn="tl">
                    <a:srgbClr val="000000">
                      <a:alpha val="43137"/>
                    </a:srgbClr>
                  </a:outerShdw>
                </a:effectLst>
              </a:rPr>
              <a:t>Continuance</a:t>
            </a:r>
            <a:r>
              <a:rPr lang="en-US" sz="4400" dirty="0">
                <a:effectLst>
                  <a:outerShdw blurRad="38100" dist="38100" dir="2700000" algn="tl">
                    <a:srgbClr val="000000">
                      <a:alpha val="43137"/>
                    </a:srgbClr>
                  </a:outerShdw>
                </a:effectLst>
              </a:rPr>
              <a:t> of the church</a:t>
            </a:r>
          </a:p>
          <a:p>
            <a:r>
              <a:rPr lang="en-US" sz="4400" dirty="0">
                <a:effectLst>
                  <a:outerShdw blurRad="38100" dist="38100" dir="2700000" algn="tl">
                    <a:srgbClr val="000000">
                      <a:alpha val="43137"/>
                    </a:srgbClr>
                  </a:outerShdw>
                </a:effectLst>
              </a:rPr>
              <a:t>D.) The </a:t>
            </a:r>
            <a:r>
              <a:rPr lang="en-US" sz="4400" b="1" u="sng" dirty="0">
                <a:effectLst>
                  <a:outerShdw blurRad="38100" dist="38100" dir="2700000" algn="tl">
                    <a:srgbClr val="000000">
                      <a:alpha val="43137"/>
                    </a:srgbClr>
                  </a:outerShdw>
                </a:effectLst>
              </a:rPr>
              <a:t>Ministry</a:t>
            </a:r>
            <a:r>
              <a:rPr lang="en-US" sz="4400" dirty="0">
                <a:effectLst>
                  <a:outerShdw blurRad="38100" dist="38100" dir="2700000" algn="tl">
                    <a:srgbClr val="000000">
                      <a:alpha val="43137"/>
                    </a:srgbClr>
                  </a:outerShdw>
                </a:effectLst>
              </a:rPr>
              <a:t> of the church</a:t>
            </a:r>
          </a:p>
          <a:p>
            <a:endParaRPr lang="en-US" dirty="0"/>
          </a:p>
        </p:txBody>
      </p:sp>
    </p:spTree>
    <p:extLst>
      <p:ext uri="{BB962C8B-B14F-4D97-AF65-F5344CB8AC3E}">
        <p14:creationId xmlns:p14="http://schemas.microsoft.com/office/powerpoint/2010/main" val="232603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8C4A-2070-62CA-06C4-082B97D41BE8}"/>
              </a:ext>
            </a:extLst>
          </p:cNvPr>
          <p:cNvSpPr>
            <a:spLocks noGrp="1"/>
          </p:cNvSpPr>
          <p:nvPr>
            <p:ph type="title"/>
          </p:nvPr>
        </p:nvSpPr>
        <p:spPr>
          <a:xfrm>
            <a:off x="550862" y="1550173"/>
            <a:ext cx="11090275" cy="2712908"/>
          </a:xfrm>
        </p:spPr>
        <p:txBody>
          <a:bodyPr>
            <a:normAutofit fontScale="90000"/>
          </a:bodyPr>
          <a:lstStyle/>
          <a:p>
            <a:pPr algn="ctr"/>
            <a:r>
              <a:rPr lang="en-US" sz="16600" dirty="0">
                <a:solidFill>
                  <a:srgbClr val="FFFF00"/>
                </a:solidFill>
                <a:effectLst>
                  <a:outerShdw blurRad="38100" dist="38100" dir="2700000" algn="tl">
                    <a:srgbClr val="000000">
                      <a:alpha val="43137"/>
                    </a:srgbClr>
                  </a:outerShdw>
                </a:effectLst>
              </a:rPr>
              <a:t>Ephesians 4:11-16</a:t>
            </a:r>
          </a:p>
        </p:txBody>
      </p:sp>
    </p:spTree>
    <p:extLst>
      <p:ext uri="{BB962C8B-B14F-4D97-AF65-F5344CB8AC3E}">
        <p14:creationId xmlns:p14="http://schemas.microsoft.com/office/powerpoint/2010/main" val="8731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046D8F9-B18B-42F5-B320-22E156F4C0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3980DF08-8878-4A99-871A-573EBF4F3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E0FF3E7-007F-48E0-8352-89CE4375BB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9" name="Rectangle 28">
                <a:extLst>
                  <a:ext uri="{FF2B5EF4-FFF2-40B4-BE49-F238E27FC236}">
                    <a16:creationId xmlns:a16="http://schemas.microsoft.com/office/drawing/2014/main" id="{F02DE4FC-8B38-40C7-A2F5-CBD4C6592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97C509-DDA4-4291-88B3-8E2B1460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96345897-50D9-424E-A94E-18A63AEE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6E6E08-BABA-49E9-884E-4805849158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C4753A-98E7-5B77-ABF9-0E06F7A5BA21}"/>
              </a:ext>
            </a:extLst>
          </p:cNvPr>
          <p:cNvSpPr>
            <a:spLocks noGrp="1"/>
          </p:cNvSpPr>
          <p:nvPr>
            <p:ph type="title"/>
          </p:nvPr>
        </p:nvSpPr>
        <p:spPr>
          <a:xfrm>
            <a:off x="1150806" y="592269"/>
            <a:ext cx="10014422" cy="5794523"/>
          </a:xfrm>
        </p:spPr>
        <p:txBody>
          <a:bodyPr vert="horz" lIns="91440" tIns="45720" rIns="91440" bIns="45720" rtlCol="0" anchor="b">
            <a:normAutofit/>
          </a:bodyPr>
          <a:lstStyle/>
          <a:p>
            <a:pPr algn="ctr"/>
            <a:r>
              <a:rPr lang="en-US" b="1" kern="1400" spc="-50"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rPr>
              <a:t>4.11</a:t>
            </a:r>
            <a:r>
              <a:rPr lang="en-US" kern="1400" spc="-50" dirty="0">
                <a:effectLst/>
                <a:latin typeface="Calibri Light" panose="020F0302020204030204" pitchFamily="34" charset="0"/>
                <a:ea typeface="Times New Roman" panose="02020603050405020304" pitchFamily="18" charset="0"/>
                <a:cs typeface="Times New Roman" panose="02020603050405020304" pitchFamily="18" charset="0"/>
              </a:rPr>
              <a:t> - And He gave some as apostles, and some as prophets, and some as evangelists, and some as pastors and teachers,</a:t>
            </a:r>
            <a:br>
              <a:rPr lang="en-US"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endParaRPr lang="en-US" sz="8800" dirty="0"/>
          </a:p>
        </p:txBody>
      </p:sp>
    </p:spTree>
    <p:extLst>
      <p:ext uri="{BB962C8B-B14F-4D97-AF65-F5344CB8AC3E}">
        <p14:creationId xmlns:p14="http://schemas.microsoft.com/office/powerpoint/2010/main" val="205739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A9F3-FD5B-4C33-4565-E510EBD6BF6B}"/>
              </a:ext>
            </a:extLst>
          </p:cNvPr>
          <p:cNvSpPr>
            <a:spLocks noGrp="1"/>
          </p:cNvSpPr>
          <p:nvPr>
            <p:ph type="title"/>
          </p:nvPr>
        </p:nvSpPr>
        <p:spPr>
          <a:xfrm>
            <a:off x="637360" y="1098550"/>
            <a:ext cx="11090275" cy="5759450"/>
          </a:xfrm>
        </p:spPr>
        <p:txBody>
          <a:bodyPr/>
          <a:lstStyle/>
          <a:p>
            <a:r>
              <a:rPr lang="en-US" dirty="0"/>
              <a:t>1. </a:t>
            </a:r>
            <a:r>
              <a:rPr lang="en-US" dirty="0">
                <a:solidFill>
                  <a:srgbClr val="FFFF00"/>
                </a:solidFill>
              </a:rPr>
              <a:t>WHO</a:t>
            </a:r>
            <a:r>
              <a:rPr lang="en-US" dirty="0"/>
              <a:t> </a:t>
            </a:r>
            <a:r>
              <a:rPr lang="en-US" dirty="0">
                <a:solidFill>
                  <a:srgbClr val="FFFF00"/>
                </a:solidFill>
              </a:rPr>
              <a:t>God gave – </a:t>
            </a:r>
            <a:br>
              <a:rPr lang="en-US" dirty="0"/>
            </a:br>
            <a:r>
              <a:rPr lang="en-US" dirty="0"/>
              <a:t>	a.) Jesus</a:t>
            </a:r>
            <a:br>
              <a:rPr lang="en-US" dirty="0"/>
            </a:br>
            <a:r>
              <a:rPr lang="en-US" dirty="0"/>
              <a:t>   b.) A-P-E-P/T</a:t>
            </a:r>
          </a:p>
        </p:txBody>
      </p:sp>
    </p:spTree>
    <p:extLst>
      <p:ext uri="{BB962C8B-B14F-4D97-AF65-F5344CB8AC3E}">
        <p14:creationId xmlns:p14="http://schemas.microsoft.com/office/powerpoint/2010/main" val="172451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8C4A-2070-62CA-06C4-082B97D41BE8}"/>
              </a:ext>
            </a:extLst>
          </p:cNvPr>
          <p:cNvSpPr>
            <a:spLocks noGrp="1"/>
          </p:cNvSpPr>
          <p:nvPr>
            <p:ph type="title"/>
          </p:nvPr>
        </p:nvSpPr>
        <p:spPr>
          <a:xfrm>
            <a:off x="550862" y="2056800"/>
            <a:ext cx="11090275" cy="2712908"/>
          </a:xfrm>
        </p:spPr>
        <p:txBody>
          <a:bodyPr>
            <a:normAutofit/>
          </a:bodyPr>
          <a:lstStyle/>
          <a:p>
            <a:pPr algn="ctr"/>
            <a:r>
              <a:rPr lang="en-US" sz="16600" dirty="0">
                <a:solidFill>
                  <a:srgbClr val="FFFF00"/>
                </a:solidFill>
                <a:effectLst>
                  <a:outerShdw blurRad="38100" dist="38100" dir="2700000" algn="tl">
                    <a:srgbClr val="000000">
                      <a:alpha val="43137"/>
                    </a:srgbClr>
                  </a:outerShdw>
                </a:effectLst>
              </a:rPr>
              <a:t>Apostles</a:t>
            </a:r>
          </a:p>
        </p:txBody>
      </p:sp>
    </p:spTree>
    <p:extLst>
      <p:ext uri="{BB962C8B-B14F-4D97-AF65-F5344CB8AC3E}">
        <p14:creationId xmlns:p14="http://schemas.microsoft.com/office/powerpoint/2010/main" val="315365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4" name="Picture 3" descr="One in a crowd">
            <a:extLst>
              <a:ext uri="{FF2B5EF4-FFF2-40B4-BE49-F238E27FC236}">
                <a16:creationId xmlns:a16="http://schemas.microsoft.com/office/drawing/2014/main" id="{7759166E-1627-3B75-E523-AB6958FEC28C}"/>
              </a:ext>
            </a:extLst>
          </p:cNvPr>
          <p:cNvPicPr>
            <a:picLocks noChangeAspect="1"/>
          </p:cNvPicPr>
          <p:nvPr/>
        </p:nvPicPr>
        <p:blipFill rotWithShape="1">
          <a:blip r:embed="rId2">
            <a:alphaModFix/>
          </a:blip>
          <a:srcRect t="7736" r="1" b="17269"/>
          <a:stretch/>
        </p:blipFill>
        <p:spPr>
          <a:xfrm>
            <a:off x="-688" y="-4"/>
            <a:ext cx="12192687" cy="6858000"/>
          </a:xfrm>
          <a:prstGeom prst="rect">
            <a:avLst/>
          </a:prstGeom>
        </p:spPr>
      </p:pic>
      <p:grpSp>
        <p:nvGrpSpPr>
          <p:cNvPr id="22" name="Group 21">
            <a:extLst>
              <a:ext uri="{FF2B5EF4-FFF2-40B4-BE49-F238E27FC236}">
                <a16:creationId xmlns:a16="http://schemas.microsoft.com/office/drawing/2014/main" id="{5697E9DF-ECF5-4EA6-8E3F-160752B88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101" y="549274"/>
            <a:ext cx="12268203" cy="6308725"/>
            <a:chOff x="-38101" y="549274"/>
            <a:chExt cx="12268203" cy="6308725"/>
          </a:xfrm>
        </p:grpSpPr>
        <p:sp>
          <p:nvSpPr>
            <p:cNvPr id="23" name="Rectangle 22">
              <a:extLst>
                <a:ext uri="{FF2B5EF4-FFF2-40B4-BE49-F238E27FC236}">
                  <a16:creationId xmlns:a16="http://schemas.microsoft.com/office/drawing/2014/main" id="{1DCAAB57-774B-4C3C-B2E2-9BA998704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6096001" y="549274"/>
              <a:ext cx="6096599" cy="6308723"/>
            </a:xfrm>
            <a:prstGeom prst="rect">
              <a:avLst/>
            </a:prstGeom>
            <a:gradFill flip="none" rotWithShape="1">
              <a:gsLst>
                <a:gs pos="30000">
                  <a:schemeClr val="bg1">
                    <a:alpha val="60000"/>
                  </a:schemeClr>
                </a:gs>
                <a:gs pos="0">
                  <a:schemeClr val="bg1">
                    <a:alpha val="80000"/>
                  </a:schemeClr>
                </a:gs>
                <a:gs pos="7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069F6E5-0E1F-4324-B525-E896EE983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00" y="549274"/>
              <a:ext cx="6096598" cy="6308723"/>
            </a:xfrm>
            <a:prstGeom prst="rect">
              <a:avLst/>
            </a:prstGeom>
            <a:gradFill flip="none" rotWithShape="1">
              <a:gsLst>
                <a:gs pos="30000">
                  <a:schemeClr val="bg1">
                    <a:alpha val="60000"/>
                  </a:schemeClr>
                </a:gs>
                <a:gs pos="0">
                  <a:schemeClr val="bg1">
                    <a:alpha val="80000"/>
                  </a:schemeClr>
                </a:gs>
                <a:gs pos="7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FDAFA65F-5ED6-4A79-9C73-A1DE583C1A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38101" y="1990722"/>
              <a:ext cx="12268200" cy="4867276"/>
              <a:chOff x="3" y="1"/>
              <a:chExt cx="12268200" cy="4867276"/>
            </a:xfrm>
          </p:grpSpPr>
          <p:sp>
            <p:nvSpPr>
              <p:cNvPr id="32" name="Rectangle 31">
                <a:extLst>
                  <a:ext uri="{FF2B5EF4-FFF2-40B4-BE49-F238E27FC236}">
                    <a16:creationId xmlns:a16="http://schemas.microsoft.com/office/drawing/2014/main" id="{ED04940F-1A28-47CA-BC85-5D0FA9076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33687" y="-633138"/>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F2264D0-1772-4B5C-A1F5-C00059731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6767787" y="-633683"/>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926BB5ED-C44B-4E3E-9A5D-18228C0199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38104" y="3091890"/>
              <a:ext cx="9515473" cy="3766109"/>
              <a:chOff x="2676525" y="0"/>
              <a:chExt cx="9515473" cy="3766109"/>
            </a:xfrm>
          </p:grpSpPr>
          <p:sp>
            <p:nvSpPr>
              <p:cNvPr id="30" name="Rectangle 29">
                <a:extLst>
                  <a:ext uri="{FF2B5EF4-FFF2-40B4-BE49-F238E27FC236}">
                    <a16:creationId xmlns:a16="http://schemas.microsoft.com/office/drawing/2014/main" id="{DD5A1916-1815-43F3-8E57-A5AD558BCA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4262"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C758D1E-62C7-4EF3-824F-C2542D216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676525"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3A3AF6C1-825F-437D-BED2-DEF267D06F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714629" y="3091890"/>
              <a:ext cx="9515473" cy="3766109"/>
              <a:chOff x="0" y="0"/>
              <a:chExt cx="9515473" cy="3766109"/>
            </a:xfrm>
          </p:grpSpPr>
          <p:sp>
            <p:nvSpPr>
              <p:cNvPr id="28" name="Rectangle 27">
                <a:extLst>
                  <a:ext uri="{FF2B5EF4-FFF2-40B4-BE49-F238E27FC236}">
                    <a16:creationId xmlns:a16="http://schemas.microsoft.com/office/drawing/2014/main" id="{0E518F14-B231-4186-ADC0-8339580E8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57737"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5A3C29F-2140-4EC1-B779-7A8D725B7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a:extLst>
              <a:ext uri="{FF2B5EF4-FFF2-40B4-BE49-F238E27FC236}">
                <a16:creationId xmlns:a16="http://schemas.microsoft.com/office/drawing/2014/main" id="{7AF48C4A-2070-62CA-06C4-082B97D41BE8}"/>
              </a:ext>
            </a:extLst>
          </p:cNvPr>
          <p:cNvSpPr>
            <a:spLocks noGrp="1"/>
          </p:cNvSpPr>
          <p:nvPr>
            <p:ph type="title"/>
          </p:nvPr>
        </p:nvSpPr>
        <p:spPr>
          <a:xfrm>
            <a:off x="1487487" y="4327873"/>
            <a:ext cx="9217026" cy="1907464"/>
          </a:xfrm>
        </p:spPr>
        <p:txBody>
          <a:bodyPr vert="horz" lIns="91440" tIns="45720" rIns="91440" bIns="45720" rtlCol="0" anchor="b">
            <a:normAutofit fontScale="90000"/>
          </a:bodyPr>
          <a:lstStyle/>
          <a:p>
            <a:pPr algn="ctr"/>
            <a:r>
              <a:rPr lang="en-US" sz="13800" dirty="0">
                <a:solidFill>
                  <a:srgbClr val="FFFF00"/>
                </a:solidFill>
                <a:effectLst>
                  <a:outerShdw blurRad="38100" dist="38100" dir="2700000" algn="tl">
                    <a:srgbClr val="000000">
                      <a:alpha val="43137"/>
                    </a:srgbClr>
                  </a:outerShdw>
                </a:effectLst>
              </a:rPr>
              <a:t>Prophets</a:t>
            </a:r>
          </a:p>
        </p:txBody>
      </p:sp>
    </p:spTree>
    <p:extLst>
      <p:ext uri="{BB962C8B-B14F-4D97-AF65-F5344CB8AC3E}">
        <p14:creationId xmlns:p14="http://schemas.microsoft.com/office/powerpoint/2010/main" val="1829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8" name="Rectangle 7">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Oval 8">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1" name="Group 10">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6" name="Rectangle 15">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2" name="Group 11">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4" name="Rectangle 13">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9" name="Rectangle 18">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1" name="Rectangle 20">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046D8F9-B18B-42F5-B320-22E156F4C0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3980DF08-8878-4A99-871A-573EBF4F3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E0FF3E7-007F-48E0-8352-89CE4375BB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8" name="Rectangle 27">
                <a:extLst>
                  <a:ext uri="{FF2B5EF4-FFF2-40B4-BE49-F238E27FC236}">
                    <a16:creationId xmlns:a16="http://schemas.microsoft.com/office/drawing/2014/main" id="{F02DE4FC-8B38-40C7-A2F5-CBD4C6592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97C509-DDA4-4291-88B3-8E2B1460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96345897-50D9-424E-A94E-18A63AEE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66E6E08-BABA-49E9-884E-4805849158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AF48C4A-2070-62CA-06C4-082B97D41BE8}"/>
              </a:ext>
            </a:extLst>
          </p:cNvPr>
          <p:cNvSpPr>
            <a:spLocks noGrp="1"/>
          </p:cNvSpPr>
          <p:nvPr>
            <p:ph type="title"/>
          </p:nvPr>
        </p:nvSpPr>
        <p:spPr>
          <a:xfrm>
            <a:off x="1487487" y="545126"/>
            <a:ext cx="9217026" cy="3783988"/>
          </a:xfrm>
        </p:spPr>
        <p:txBody>
          <a:bodyPr vert="horz" lIns="91440" tIns="45720" rIns="91440" bIns="45720" rtlCol="0" anchor="b">
            <a:normAutofit fontScale="90000"/>
          </a:bodyPr>
          <a:lstStyle/>
          <a:p>
            <a:pPr algn="ctr"/>
            <a:r>
              <a:rPr lang="en-US" sz="16600" dirty="0">
                <a:solidFill>
                  <a:srgbClr val="FFFF00"/>
                </a:solidFill>
                <a:effectLst>
                  <a:outerShdw blurRad="38100" dist="38100" dir="2700000" algn="tl">
                    <a:srgbClr val="000000">
                      <a:alpha val="43137"/>
                    </a:srgbClr>
                  </a:outerShdw>
                </a:effectLst>
              </a:rPr>
              <a:t>Evangelists</a:t>
            </a:r>
          </a:p>
        </p:txBody>
      </p:sp>
    </p:spTree>
    <p:extLst>
      <p:ext uri="{BB962C8B-B14F-4D97-AF65-F5344CB8AC3E}">
        <p14:creationId xmlns:p14="http://schemas.microsoft.com/office/powerpoint/2010/main" val="161711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6" name="Group 71">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27" name="Rectangle 72">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8" name="Oval 73">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9" name="Oval 74">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76" name="Group 75">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30" name="Rectangle 80">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1" name="Rectangle 81">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77" name="Group 76">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32" name="Rectangle 78">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3" name="Rectangle 79">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4" name="Rectangle 77">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5" name="Rectangle 83">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136" name="Rectangle 85">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89" name="Rectangle 88">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89">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90">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oup 91">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97" name="Rectangle 96">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92">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41" name="Rectangle 94">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95">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93">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AF48C4A-2070-62CA-06C4-082B97D41BE8}"/>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6800" dirty="0">
                <a:effectLst>
                  <a:outerShdw blurRad="38100" dist="38100" dir="2700000" algn="tl">
                    <a:srgbClr val="000000">
                      <a:alpha val="43137"/>
                    </a:srgbClr>
                  </a:outerShdw>
                </a:effectLst>
              </a:rPr>
              <a:t>Billy Graham</a:t>
            </a:r>
            <a:br>
              <a:rPr lang="en-US" sz="6800" dirty="0">
                <a:effectLst>
                  <a:outerShdw blurRad="38100" dist="38100" dir="2700000" algn="tl">
                    <a:srgbClr val="000000">
                      <a:alpha val="43137"/>
                    </a:srgbClr>
                  </a:outerShdw>
                </a:effectLst>
              </a:rPr>
            </a:br>
            <a:br>
              <a:rPr lang="en-US" sz="6800" dirty="0">
                <a:effectLst>
                  <a:outerShdw blurRad="38100" dist="38100" dir="2700000" algn="tl">
                    <a:srgbClr val="000000">
                      <a:alpha val="43137"/>
                    </a:srgbClr>
                  </a:outerShdw>
                </a:effectLst>
              </a:rPr>
            </a:br>
            <a:r>
              <a:rPr lang="en-US" sz="6800" dirty="0">
                <a:effectLst>
                  <a:outerShdw blurRad="38100" dist="38100" dir="2700000" algn="tl">
                    <a:srgbClr val="000000">
                      <a:alpha val="43137"/>
                    </a:srgbClr>
                  </a:outerShdw>
                </a:effectLst>
              </a:rPr>
              <a:t>1918-2018</a:t>
            </a:r>
          </a:p>
        </p:txBody>
      </p:sp>
      <p:pic>
        <p:nvPicPr>
          <p:cNvPr id="4" name="Picture 3" descr="A person smiling for the camera&#10;&#10;Description automatically generated with medium confidence">
            <a:extLst>
              <a:ext uri="{FF2B5EF4-FFF2-40B4-BE49-F238E27FC236}">
                <a16:creationId xmlns:a16="http://schemas.microsoft.com/office/drawing/2014/main" id="{EE5F0062-2146-E70B-C3E2-5515F991778F}"/>
              </a:ext>
            </a:extLst>
          </p:cNvPr>
          <p:cNvPicPr>
            <a:picLocks noChangeAspect="1"/>
          </p:cNvPicPr>
          <p:nvPr/>
        </p:nvPicPr>
        <p:blipFill rotWithShape="1">
          <a:blip r:embed="rId2"/>
          <a:srcRect l="2848" r="4724" b="3"/>
          <a:stretch/>
        </p:blipFill>
        <p:spPr>
          <a:xfrm>
            <a:off x="5747424" y="10"/>
            <a:ext cx="6444576" cy="6857990"/>
          </a:xfrm>
          <a:prstGeom prst="rect">
            <a:avLst/>
          </a:prstGeom>
        </p:spPr>
      </p:pic>
    </p:spTree>
    <p:extLst>
      <p:ext uri="{BB962C8B-B14F-4D97-AF65-F5344CB8AC3E}">
        <p14:creationId xmlns:p14="http://schemas.microsoft.com/office/powerpoint/2010/main" val="42421427"/>
      </p:ext>
    </p:extLst>
  </p:cSld>
  <p:clrMapOvr>
    <a:masterClrMapping/>
  </p:clrMapOvr>
</p:sld>
</file>

<file path=ppt/theme/theme1.xml><?xml version="1.0" encoding="utf-8"?>
<a:theme xmlns:a="http://schemas.openxmlformats.org/drawingml/2006/main" name="Glow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53</TotalTime>
  <Words>457</Words>
  <Application>Microsoft Office PowerPoint</Application>
  <PresentationFormat>Widescreen</PresentationFormat>
  <Paragraphs>45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Next LT Pro</vt:lpstr>
      <vt:lpstr>Bell MT</vt:lpstr>
      <vt:lpstr>Calibri Light</vt:lpstr>
      <vt:lpstr>Times New Roman</vt:lpstr>
      <vt:lpstr>GlowVTI</vt:lpstr>
      <vt:lpstr>Growing Stronger through Ministry</vt:lpstr>
      <vt:lpstr>Overview of Ephesians – UNITY IN CHRIST</vt:lpstr>
      <vt:lpstr>Ephesians 4:11-16</vt:lpstr>
      <vt:lpstr>4.11 - And He gave some as apostles, and some as prophets, and some as evangelists, and some as pastors and teachers, </vt:lpstr>
      <vt:lpstr>1. WHO God gave –   a.) Jesus    b.) A-P-E-P/T</vt:lpstr>
      <vt:lpstr>Apostles</vt:lpstr>
      <vt:lpstr>Prophets</vt:lpstr>
      <vt:lpstr>Evangelists</vt:lpstr>
      <vt:lpstr>Billy Graham  1918-2018</vt:lpstr>
      <vt:lpstr>Billy Sunday  1862-1935</vt:lpstr>
      <vt:lpstr>PowerPoint Presentation</vt:lpstr>
      <vt:lpstr>Charles Spurgeon 1834-1892</vt:lpstr>
      <vt:lpstr>PowerPoint Presentation</vt:lpstr>
      <vt:lpstr>Pastors / Teachers</vt:lpstr>
      <vt:lpstr>4:12 – to equip the saints for the work of ministry,  for building up the  body of Christ.   </vt:lpstr>
      <vt:lpstr>2. WHY were they given–   a.) Equip the saints  b.) Work of ministry  c.)  Build up the body</vt:lpstr>
      <vt:lpstr>3. Reason? Build up the    a.) unity of the faith  b.) knowledge of the Son  c.)  growth in sp. maturity</vt:lpstr>
      <vt:lpstr>4:13 – until we all attain to the unity of the faith and of the knowledge of the Son of God, to mature manhood, to the measure of the stature of the fullness of Christ…   </vt:lpstr>
      <vt:lpstr>4:14 – so that we may no longer be children, tossed to and fro by the waves and carried about by every wind of doctrine, by human cunning, by craftiness in deceitful schemes.     </vt:lpstr>
      <vt:lpstr>Judaizers Syncretism Docetism Gnosticism</vt:lpstr>
      <vt:lpstr>4:15 – Rather, speaking the truth in love we are to grow up in every way into Him who is the head, into Christ.      </vt:lpstr>
      <vt:lpstr>4:16 – from whom the whole body, joined and held together by every joint with which it is equipped, when each part is working properly, makes the body grow so that it builds itself up in love.      </vt:lpstr>
      <vt:lpstr>The RECAP – Growing Stronger through Ministry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Stronger through Ministry</dc:title>
  <dc:creator>David Williamson</dc:creator>
  <cp:lastModifiedBy>David Williamson</cp:lastModifiedBy>
  <cp:revision>1</cp:revision>
  <dcterms:created xsi:type="dcterms:W3CDTF">2023-02-04T21:27:43Z</dcterms:created>
  <dcterms:modified xsi:type="dcterms:W3CDTF">2023-02-04T22:21:43Z</dcterms:modified>
</cp:coreProperties>
</file>